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56" r:id="rId2"/>
    <p:sldId id="257" r:id="rId3"/>
    <p:sldId id="390" r:id="rId4"/>
    <p:sldId id="382" r:id="rId5"/>
    <p:sldId id="360" r:id="rId6"/>
    <p:sldId id="260" r:id="rId7"/>
    <p:sldId id="363" r:id="rId8"/>
    <p:sldId id="364" r:id="rId9"/>
    <p:sldId id="386" r:id="rId10"/>
    <p:sldId id="388" r:id="rId11"/>
    <p:sldId id="387" r:id="rId12"/>
    <p:sldId id="384" r:id="rId13"/>
    <p:sldId id="385" r:id="rId14"/>
    <p:sldId id="379" r:id="rId15"/>
    <p:sldId id="377" r:id="rId16"/>
    <p:sldId id="317" r:id="rId17"/>
    <p:sldId id="343" r:id="rId18"/>
    <p:sldId id="344" r:id="rId19"/>
    <p:sldId id="341" r:id="rId20"/>
    <p:sldId id="350" r:id="rId21"/>
    <p:sldId id="319" r:id="rId22"/>
    <p:sldId id="353" r:id="rId23"/>
    <p:sldId id="349" r:id="rId24"/>
    <p:sldId id="371" r:id="rId25"/>
    <p:sldId id="372" r:id="rId26"/>
    <p:sldId id="374" r:id="rId27"/>
    <p:sldId id="375" r:id="rId28"/>
    <p:sldId id="389" r:id="rId29"/>
    <p:sldId id="391" r:id="rId30"/>
    <p:sldId id="275"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C00"/>
    <a:srgbClr val="707165"/>
    <a:srgbClr val="FFFFCC"/>
    <a:srgbClr val="FFFF99"/>
    <a:srgbClr val="FF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42" autoAdjust="0"/>
    <p:restoredTop sz="71587" autoAdjust="0"/>
  </p:normalViewPr>
  <p:slideViewPr>
    <p:cSldViewPr>
      <p:cViewPr varScale="1">
        <p:scale>
          <a:sx n="52" d="100"/>
          <a:sy n="52" d="100"/>
        </p:scale>
        <p:origin x="-174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5157030-3728-4D28-802A-F331A0310E25}" type="datetimeFigureOut">
              <a:rPr lang="en-US" smtClean="0"/>
              <a:pPr/>
              <a:t>5/23/2012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B4EE386-EC34-4A84-BEF8-8A0CDFFCF75B}"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B5491F1-4FFA-4D25-8C1F-D89F08EE0F5A}" type="datetimeFigureOut">
              <a:rPr lang="en-US" smtClean="0"/>
              <a:pPr/>
              <a:t>5/23/2012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DE9C99F-03D5-4CBD-930C-FDE3D23939BD}"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E9C99F-03D5-4CBD-930C-FDE3D23939B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list of models</a:t>
            </a:r>
            <a:endParaRPr lang="en-US" dirty="0"/>
          </a:p>
        </p:txBody>
      </p:sp>
      <p:sp>
        <p:nvSpPr>
          <p:cNvPr id="4" name="Slide Number Placeholder 3"/>
          <p:cNvSpPr>
            <a:spLocks noGrp="1"/>
          </p:cNvSpPr>
          <p:nvPr>
            <p:ph type="sldNum" sz="quarter" idx="10"/>
          </p:nvPr>
        </p:nvSpPr>
        <p:spPr/>
        <p:txBody>
          <a:bodyPr/>
          <a:lstStyle/>
          <a:p>
            <a:fld id="{FDE9C99F-03D5-4CBD-930C-FDE3D23939BD}" type="slidenum">
              <a:rPr lang="en-US" smtClean="0"/>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list of models</a:t>
            </a:r>
            <a:endParaRPr lang="en-US" dirty="0"/>
          </a:p>
        </p:txBody>
      </p:sp>
      <p:sp>
        <p:nvSpPr>
          <p:cNvPr id="4" name="Slide Number Placeholder 3"/>
          <p:cNvSpPr>
            <a:spLocks noGrp="1"/>
          </p:cNvSpPr>
          <p:nvPr>
            <p:ph type="sldNum" sz="quarter" idx="10"/>
          </p:nvPr>
        </p:nvSpPr>
        <p:spPr/>
        <p:txBody>
          <a:bodyPr/>
          <a:lstStyle/>
          <a:p>
            <a:fld id="{FDE9C99F-03D5-4CBD-930C-FDE3D23939BD}" type="slidenum">
              <a:rPr lang="en-US" smtClean="0"/>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list of models</a:t>
            </a:r>
            <a:endParaRPr lang="en-US" dirty="0"/>
          </a:p>
        </p:txBody>
      </p:sp>
      <p:sp>
        <p:nvSpPr>
          <p:cNvPr id="4" name="Slide Number Placeholder 3"/>
          <p:cNvSpPr>
            <a:spLocks noGrp="1"/>
          </p:cNvSpPr>
          <p:nvPr>
            <p:ph type="sldNum" sz="quarter" idx="10"/>
          </p:nvPr>
        </p:nvSpPr>
        <p:spPr/>
        <p:txBody>
          <a:bodyPr/>
          <a:lstStyle/>
          <a:p>
            <a:fld id="{FDE9C99F-03D5-4CBD-930C-FDE3D23939BD}" type="slidenum">
              <a:rPr lang="en-US" smtClean="0"/>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E9C99F-03D5-4CBD-930C-FDE3D23939BD}" type="slidenum">
              <a:rPr lang="en-US" smtClean="0"/>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endParaRPr lang="en-US" dirty="0" smtClean="0">
              <a:latin typeface="Calibri" pitchFamily="1" charset="0"/>
            </a:endParaRPr>
          </a:p>
        </p:txBody>
      </p:sp>
      <p:sp>
        <p:nvSpPr>
          <p:cNvPr id="28676" name="Slide Number Placeholder 3"/>
          <p:cNvSpPr>
            <a:spLocks noGrp="1"/>
          </p:cNvSpPr>
          <p:nvPr>
            <p:ph type="sldNum" sz="quarter" idx="5"/>
          </p:nvPr>
        </p:nvSpPr>
        <p:spPr>
          <a:noFill/>
        </p:spPr>
        <p:txBody>
          <a:bodyPr/>
          <a:lstStyle/>
          <a:p>
            <a:fld id="{905E2C28-B36A-4911-B2C4-B666B5141DD7}" type="slidenum">
              <a:rPr lang="en-US" smtClean="0"/>
              <a:pPr/>
              <a:t>28</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AOOS is a network of partners</a:t>
            </a:r>
            <a:endParaRPr lang="en-US" dirty="0"/>
          </a:p>
        </p:txBody>
      </p:sp>
      <p:sp>
        <p:nvSpPr>
          <p:cNvPr id="4" name="Slide Number Placeholder 3"/>
          <p:cNvSpPr>
            <a:spLocks noGrp="1"/>
          </p:cNvSpPr>
          <p:nvPr>
            <p:ph type="sldNum" sz="quarter" idx="10"/>
          </p:nvPr>
        </p:nvSpPr>
        <p:spPr/>
        <p:txBody>
          <a:bodyPr/>
          <a:lstStyle/>
          <a:p>
            <a:fld id="{FDE9C99F-03D5-4CBD-930C-FDE3D23939BD}"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Partner with other to</a:t>
            </a:r>
            <a:r>
              <a:rPr lang="en-US" baseline="0" dirty="0" smtClean="0"/>
              <a:t> accomplish these goals.</a:t>
            </a:r>
          </a:p>
          <a:p>
            <a:r>
              <a:rPr lang="en-US" baseline="0" dirty="0" smtClean="0"/>
              <a:t>Make data accessible to anyone with an internet connection</a:t>
            </a:r>
          </a:p>
          <a:p>
            <a:endParaRPr lang="en-US" dirty="0"/>
          </a:p>
        </p:txBody>
      </p:sp>
      <p:sp>
        <p:nvSpPr>
          <p:cNvPr id="4" name="Slide Number Placeholder 3"/>
          <p:cNvSpPr>
            <a:spLocks noGrp="1"/>
          </p:cNvSpPr>
          <p:nvPr>
            <p:ph type="sldNum" sz="quarter" idx="10"/>
          </p:nvPr>
        </p:nvSpPr>
        <p:spPr/>
        <p:txBody>
          <a:bodyPr/>
          <a:lstStyle/>
          <a:p>
            <a:fld id="{FDE9C99F-03D5-4CBD-930C-FDE3D23939BD}"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Whose needs is</a:t>
            </a:r>
            <a:r>
              <a:rPr lang="en-US" baseline="0" dirty="0" smtClean="0"/>
              <a:t> AOOS trying to meet?</a:t>
            </a:r>
          </a:p>
          <a:p>
            <a:r>
              <a:rPr lang="en-US" baseline="0" dirty="0" smtClean="0"/>
              <a:t>Well, it’s pretty broad. </a:t>
            </a:r>
            <a:endParaRPr lang="en-US" dirty="0"/>
          </a:p>
        </p:txBody>
      </p:sp>
      <p:sp>
        <p:nvSpPr>
          <p:cNvPr id="4" name="Slide Number Placeholder 3"/>
          <p:cNvSpPr>
            <a:spLocks noGrp="1"/>
          </p:cNvSpPr>
          <p:nvPr>
            <p:ph type="sldNum" sz="quarter" idx="10"/>
          </p:nvPr>
        </p:nvSpPr>
        <p:spPr/>
        <p:txBody>
          <a:bodyPr/>
          <a:lstStyle/>
          <a:p>
            <a:fld id="{FDE9C99F-03D5-4CBD-930C-FDE3D23939BD}"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latin typeface="Arial" charset="0"/>
              </a:rPr>
              <a:t>The second major program is a demonstration in Prince William Sound of what a comprehensive ocean observing system might look like in Alaska.  For four years now, AOOS has been funding the development of atmospheric, ocean circulation, wave, and biological models for the Sound – all to help better predict search and rescue, oil spill response , and larval transport trajectories.  This summer, during a 2-week period, AOOS will be in the sound with drifters, a glider, an AUV, shore-based radar stations, and boat surveys to test the new model forecasts. </a:t>
            </a:r>
          </a:p>
          <a:p>
            <a:endParaRPr lang="en-US" dirty="0">
              <a:latin typeface="Arial" charset="0"/>
            </a:endParaRPr>
          </a:p>
          <a:p>
            <a:r>
              <a:rPr lang="en-US" dirty="0">
                <a:latin typeface="Arial" charset="0"/>
              </a:rPr>
              <a:t>AOOS hopes to expand this system to Cook Inlet and Kodiak next.  We don’t anticipate being able to do something this comprehensive for the entire Alaska  coastline.  But we do hope to be able to have something like this in key hotspots in the state, such as the Bering Strait region.</a:t>
            </a:r>
          </a:p>
        </p:txBody>
      </p:sp>
      <p:sp>
        <p:nvSpPr>
          <p:cNvPr id="23556" name="Slide Number Placeholder 3"/>
          <p:cNvSpPr>
            <a:spLocks noGrp="1"/>
          </p:cNvSpPr>
          <p:nvPr>
            <p:ph type="sldNum" sz="quarter" idx="5"/>
          </p:nvPr>
        </p:nvSpPr>
        <p:spPr/>
        <p:txBody>
          <a:bodyPr/>
          <a:lstStyle/>
          <a:p>
            <a:fld id="{1BDD2784-E369-164B-AF99-3C68503E6467}" type="slidenum">
              <a:rPr lang="en-US">
                <a:latin typeface="Arial" charset="0"/>
                <a:ea typeface="ＭＳ Ｐゴシック" charset="-128"/>
                <a:cs typeface="ＭＳ Ｐゴシック" charset="-128"/>
              </a:rPr>
              <a:pPr/>
              <a:t>9</a:t>
            </a:fld>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34820" name="Slide Number Placeholder 3"/>
          <p:cNvSpPr>
            <a:spLocks noGrp="1"/>
          </p:cNvSpPr>
          <p:nvPr>
            <p:ph type="sldNum" sz="quarter" idx="5"/>
          </p:nvPr>
        </p:nvSpPr>
        <p:spPr bwMode="auto">
          <a:noFill/>
          <a:ln>
            <a:miter lim="800000"/>
            <a:headEnd/>
            <a:tailEnd/>
          </a:ln>
        </p:spPr>
        <p:txBody>
          <a:bodyPr/>
          <a:lstStyle/>
          <a:p>
            <a:fld id="{AF685A62-3686-BE4D-99D5-59E5DBE8AD46}" type="slidenum">
              <a:rPr lang="en-US"/>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1FEF231D-CCCA-DB42-88E2-D558B799F8D2}" type="slidenum">
              <a:rPr lang="en-US"/>
              <a:pPr/>
              <a:t>11</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a:t>Introduce the AOOS implementation plan (e.g. many domains nested in three large regions) and the PWS demonstration project (in one domain with specific user needs not necessarily representative of the needs of other domains).</a:t>
            </a:r>
          </a:p>
          <a:p>
            <a:pPr eaLnBrk="1" hangingPunct="1"/>
            <a:r>
              <a:rPr lang="en-US"/>
              <a:t>On many maps of the U.S., Alaska and Hawaii are shown at about the same size in an inset off the coast of California. Here we show California off the coast of Alaska at true scale.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r>
              <a:rPr lang="en-US"/>
              <a:t>This system will allow users to visualize, query and integrate data from multiple source types (sensors, models, remote sensing, GIS data layers and in situ observations) on a single platform.</a:t>
            </a:r>
          </a:p>
          <a:p>
            <a:pPr eaLnBrk="1" hangingPunct="1"/>
            <a:r>
              <a:rPr lang="en-US">
                <a:sym typeface="Wingdings" charset="2"/>
              </a:rPr>
              <a:t>planning and management</a:t>
            </a:r>
            <a:endParaRPr lang="en-US"/>
          </a:p>
          <a:p>
            <a:pPr eaLnBrk="1" hangingPunct="1"/>
            <a:endParaRPr lang="en-US"/>
          </a:p>
        </p:txBody>
      </p:sp>
      <p:sp>
        <p:nvSpPr>
          <p:cNvPr id="34820" name="Slide Number Placeholder 3"/>
          <p:cNvSpPr>
            <a:spLocks noGrp="1"/>
          </p:cNvSpPr>
          <p:nvPr>
            <p:ph type="sldNum" sz="quarter" idx="5"/>
          </p:nvPr>
        </p:nvSpPr>
        <p:spPr>
          <a:noFill/>
        </p:spPr>
        <p:txBody>
          <a:bodyPr/>
          <a:lstStyle/>
          <a:p>
            <a:fld id="{24E8EC78-6542-D24D-9569-EFF80458515B}" type="slidenum">
              <a:rPr lang="en-US"/>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Pulling 3,000+ real-time sensors</a:t>
            </a:r>
          </a:p>
          <a:p>
            <a:r>
              <a:rPr lang="en-US" baseline="0" dirty="0" smtClean="0"/>
              <a:t>Broadest interpretation of “coastal”</a:t>
            </a:r>
          </a:p>
          <a:p>
            <a:r>
              <a:rPr lang="en-US" baseline="0" dirty="0" smtClean="0"/>
              <a:t>Google interface</a:t>
            </a:r>
          </a:p>
          <a:p>
            <a:r>
              <a:rPr lang="en-US" baseline="0" dirty="0" smtClean="0"/>
              <a:t>Zoom in on the Homer area</a:t>
            </a:r>
            <a:endParaRPr lang="en-US" dirty="0"/>
          </a:p>
        </p:txBody>
      </p:sp>
      <p:sp>
        <p:nvSpPr>
          <p:cNvPr id="4" name="Slide Number Placeholder 3"/>
          <p:cNvSpPr>
            <a:spLocks noGrp="1"/>
          </p:cNvSpPr>
          <p:nvPr>
            <p:ph type="sldNum" sz="quarter" idx="10"/>
          </p:nvPr>
        </p:nvSpPr>
        <p:spPr/>
        <p:txBody>
          <a:bodyPr/>
          <a:lstStyle/>
          <a:p>
            <a:fld id="{FDE9C99F-03D5-4CBD-930C-FDE3D23939BD}"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 dots show where</a:t>
            </a:r>
            <a:r>
              <a:rPr lang="en-US" baseline="0" dirty="0" smtClean="0"/>
              <a:t> webcams are located</a:t>
            </a:r>
            <a:endParaRPr lang="en-US" dirty="0"/>
          </a:p>
        </p:txBody>
      </p:sp>
      <p:sp>
        <p:nvSpPr>
          <p:cNvPr id="4" name="Slide Number Placeholder 3"/>
          <p:cNvSpPr>
            <a:spLocks noGrp="1"/>
          </p:cNvSpPr>
          <p:nvPr>
            <p:ph type="sldNum" sz="quarter" idx="10"/>
          </p:nvPr>
        </p:nvSpPr>
        <p:spPr/>
        <p:txBody>
          <a:bodyPr/>
          <a:lstStyle/>
          <a:p>
            <a:fld id="{FDE9C99F-03D5-4CBD-930C-FDE3D23939BD}"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152400" y="6356350"/>
            <a:ext cx="2133600" cy="365125"/>
          </a:xfrm>
        </p:spPr>
        <p:txBody>
          <a:bodyPr/>
          <a:lstStyle/>
          <a:p>
            <a:fld id="{FCA6E1DA-883B-AC4C-8045-42836AEE1BB7}" type="datetime1">
              <a:rPr lang="en-US" smtClean="0"/>
              <a:pPr/>
              <a:t>5/23/2012</a:t>
            </a:fld>
            <a:endParaRPr lang="en-US"/>
          </a:p>
        </p:txBody>
      </p:sp>
      <p:sp>
        <p:nvSpPr>
          <p:cNvPr id="19" name="Footer Placeholder 18"/>
          <p:cNvSpPr>
            <a:spLocks noGrp="1"/>
          </p:cNvSpPr>
          <p:nvPr>
            <p:ph type="ftr" sz="quarter" idx="11"/>
          </p:nvPr>
        </p:nvSpPr>
        <p:spPr>
          <a:xfrm>
            <a:off x="4572000" y="6492875"/>
            <a:ext cx="4495800" cy="365125"/>
          </a:xfrm>
          <a:prstGeom prst="rect">
            <a:avLst/>
          </a:prstGeom>
        </p:spPr>
        <p:txBody>
          <a:bodyPr/>
          <a:lstStyle>
            <a:lvl1pPr algn="r">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B468EB-C714-3641-8B6E-50D91A3045EB}" type="datetime1">
              <a:rPr lang="en-US" smtClean="0"/>
              <a:pPr/>
              <a:t>5/23/2012</a:t>
            </a:fld>
            <a:endParaRPr lang="en-US"/>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924800" y="6356350"/>
            <a:ext cx="762000" cy="365125"/>
          </a:xfrm>
          <a:prstGeom prst="rect">
            <a:avLst/>
          </a:prstGeom>
        </p:spPr>
        <p:txBody>
          <a:bodyPr/>
          <a:lstStyle/>
          <a:p>
            <a:fld id="{64E470CE-076E-4AEB-B748-87FA23B1A61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6B49A24-D144-374D-A3AC-1982608DDB07}" type="datetime1">
              <a:rPr lang="en-US" smtClean="0"/>
              <a:pPr/>
              <a:t>5/23/2012</a:t>
            </a:fld>
            <a:endParaRPr lang="en-US"/>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924800" y="6356350"/>
            <a:ext cx="762000" cy="365125"/>
          </a:xfrm>
          <a:prstGeom prst="rect">
            <a:avLst/>
          </a:prstGeom>
        </p:spPr>
        <p:txBody>
          <a:bodyPr/>
          <a:lstStyle/>
          <a:p>
            <a:fld id="{64E470CE-076E-4AEB-B748-87FA23B1A61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fld id="{369799C0-9473-DA49-BEEC-BEDB9D2A0A55}" type="datetime1">
              <a:rPr lang="en-US" smtClean="0"/>
              <a:pPr>
                <a:defRPr/>
              </a:pPr>
              <a:t>5/23/2012</a:t>
            </a:fld>
            <a:endParaRPr lang="en-US"/>
          </a:p>
        </p:txBody>
      </p:sp>
      <p:sp>
        <p:nvSpPr>
          <p:cNvPr id="7" name="Rectangle 3"/>
          <p:cNvSpPr>
            <a:spLocks noGrp="1" noChangeArrowheads="1"/>
          </p:cNvSpPr>
          <p:nvPr>
            <p:ph type="sldNum" sz="quarter" idx="11"/>
          </p:nvPr>
        </p:nvSpPr>
        <p:spPr>
          <a:xfrm>
            <a:off x="6553200" y="6248400"/>
            <a:ext cx="2133600" cy="476250"/>
          </a:xfrm>
          <a:prstGeom prst="rect">
            <a:avLst/>
          </a:prstGeom>
          <a:ln/>
        </p:spPr>
        <p:txBody>
          <a:bodyPr/>
          <a:lstStyle>
            <a:lvl1pPr>
              <a:defRPr/>
            </a:lvl1pPr>
          </a:lstStyle>
          <a:p>
            <a:pPr>
              <a:defRPr/>
            </a:pPr>
            <a:fld id="{9B3B1CE1-A537-3041-B21A-0D2E4F7307D5}"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9"/>
          <p:cNvSpPr>
            <a:spLocks noGrp="1"/>
          </p:cNvSpPr>
          <p:nvPr>
            <p:ph type="dt" sz="half" idx="2"/>
          </p:nvPr>
        </p:nvSpPr>
        <p:spPr>
          <a:xfrm>
            <a:off x="152400" y="640080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AFDC1EB-7340-C444-850E-51B655D11315}" type="datetime1">
              <a:rPr lang="en-US" smtClean="0"/>
              <a:pPr/>
              <a:t>5/23/2012</a:t>
            </a:fld>
            <a:endParaRPr lang="en-US"/>
          </a:p>
        </p:txBody>
      </p:sp>
      <p:sp>
        <p:nvSpPr>
          <p:cNvPr id="8" name="Footer Placeholder 18"/>
          <p:cNvSpPr>
            <a:spLocks noGrp="1"/>
          </p:cNvSpPr>
          <p:nvPr>
            <p:ph type="ftr" sz="quarter" idx="3"/>
          </p:nvPr>
        </p:nvSpPr>
        <p:spPr>
          <a:xfrm>
            <a:off x="3124200" y="6534150"/>
            <a:ext cx="5943600" cy="365125"/>
          </a:xfrm>
          <a:prstGeom prst="rect">
            <a:avLst/>
          </a:prstGeom>
        </p:spPr>
        <p:txBody>
          <a:bodyPr/>
          <a:lstStyle>
            <a:lvl1pPr algn="r">
              <a:defRPr sz="1200"/>
            </a:lvl1pPr>
          </a:lstStyle>
          <a:p>
            <a:endParaRPr lang="en-US" dirty="0">
              <a:solidFill>
                <a:schemeClr val="accent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0FBF69C-7E94-1E4E-B0F7-23CB0E9A5171}" type="datetime1">
              <a:rPr lang="en-US" smtClean="0"/>
              <a:pPr/>
              <a:t>5/23/2012</a:t>
            </a:fld>
            <a:endParaRPr lang="en-US"/>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924800" y="6356350"/>
            <a:ext cx="762000" cy="365125"/>
          </a:xfrm>
          <a:prstGeom prst="rect">
            <a:avLst/>
          </a:prstGeom>
        </p:spPr>
        <p:txBody>
          <a:bodyPr/>
          <a:lstStyle/>
          <a:p>
            <a:fld id="{64E470CE-076E-4AEB-B748-87FA23B1A61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637C4D2-E568-2942-B2FE-45E9985AF132}" type="datetime1">
              <a:rPr lang="en-US" smtClean="0"/>
              <a:pPr/>
              <a:t>5/23/2012</a:t>
            </a:fld>
            <a:endParaRPr lang="en-US"/>
          </a:p>
        </p:txBody>
      </p:sp>
      <p:sp>
        <p:nvSpPr>
          <p:cNvPr id="6" name="Footer Placeholder 5"/>
          <p:cNvSpPr>
            <a:spLocks noGrp="1"/>
          </p:cNvSpPr>
          <p:nvPr>
            <p:ph type="ftr" sz="quarter" idx="11"/>
          </p:nvPr>
        </p:nvSpPr>
        <p:spPr>
          <a:xfrm>
            <a:off x="2667000" y="6356350"/>
            <a:ext cx="3352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924800" y="6356350"/>
            <a:ext cx="762000" cy="365125"/>
          </a:xfrm>
          <a:prstGeom prst="rect">
            <a:avLst/>
          </a:prstGeom>
        </p:spPr>
        <p:txBody>
          <a:bodyPr/>
          <a:lstStyle/>
          <a:p>
            <a:fld id="{64E470CE-076E-4AEB-B748-87FA23B1A61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4DFBBC5-8ABA-8444-974E-79684F7E2BC1}" type="datetime1">
              <a:rPr lang="en-US" smtClean="0"/>
              <a:pPr/>
              <a:t>5/23/2012</a:t>
            </a:fld>
            <a:endParaRPr lang="en-US"/>
          </a:p>
        </p:txBody>
      </p:sp>
      <p:sp>
        <p:nvSpPr>
          <p:cNvPr id="8" name="Footer Placeholder 7"/>
          <p:cNvSpPr>
            <a:spLocks noGrp="1"/>
          </p:cNvSpPr>
          <p:nvPr>
            <p:ph type="ftr" sz="quarter" idx="11"/>
          </p:nvPr>
        </p:nvSpPr>
        <p:spPr>
          <a:xfrm>
            <a:off x="2667000" y="6356350"/>
            <a:ext cx="3352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924800" y="6356350"/>
            <a:ext cx="762000" cy="365125"/>
          </a:xfrm>
          <a:prstGeom prst="rect">
            <a:avLst/>
          </a:prstGeom>
        </p:spPr>
        <p:txBody>
          <a:bodyPr/>
          <a:lstStyle/>
          <a:p>
            <a:fld id="{64E470CE-076E-4AEB-B748-87FA23B1A61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98F4E1-7000-5541-9213-7BCEE9F818E6}" type="datetime1">
              <a:rPr lang="en-US" smtClean="0"/>
              <a:pPr/>
              <a:t>5/23/2012</a:t>
            </a:fld>
            <a:endParaRPr lang="en-US"/>
          </a:p>
        </p:txBody>
      </p:sp>
      <p:sp>
        <p:nvSpPr>
          <p:cNvPr id="4" name="Footer Placeholder 3"/>
          <p:cNvSpPr>
            <a:spLocks noGrp="1"/>
          </p:cNvSpPr>
          <p:nvPr>
            <p:ph type="ftr" sz="quarter" idx="11"/>
          </p:nvPr>
        </p:nvSpPr>
        <p:spPr>
          <a:xfrm>
            <a:off x="2667000" y="6356350"/>
            <a:ext cx="3352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924800" y="6356350"/>
            <a:ext cx="762000" cy="365125"/>
          </a:xfrm>
          <a:prstGeom prst="rect">
            <a:avLst/>
          </a:prstGeom>
        </p:spPr>
        <p:txBody>
          <a:bodyPr/>
          <a:lstStyle/>
          <a:p>
            <a:fld id="{64E470CE-076E-4AEB-B748-87FA23B1A6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1FD1E-899B-B04F-A24B-6450CF51CD3C}" type="datetime1">
              <a:rPr lang="en-US" smtClean="0"/>
              <a:pPr/>
              <a:t>5/23/2012</a:t>
            </a:fld>
            <a:endParaRPr lang="en-US"/>
          </a:p>
        </p:txBody>
      </p:sp>
      <p:sp>
        <p:nvSpPr>
          <p:cNvPr id="3" name="Footer Placeholder 2"/>
          <p:cNvSpPr>
            <a:spLocks noGrp="1"/>
          </p:cNvSpPr>
          <p:nvPr>
            <p:ph type="ftr" sz="quarter" idx="11"/>
          </p:nvPr>
        </p:nvSpPr>
        <p:spPr>
          <a:xfrm>
            <a:off x="2667000" y="6356350"/>
            <a:ext cx="3352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924800" y="6356350"/>
            <a:ext cx="762000" cy="365125"/>
          </a:xfrm>
          <a:prstGeom prst="rect">
            <a:avLst/>
          </a:prstGeom>
        </p:spPr>
        <p:txBody>
          <a:bodyPr/>
          <a:lstStyle/>
          <a:p>
            <a:fld id="{64E470CE-076E-4AEB-B748-87FA23B1A61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CAAFB5B-E2F2-AB4D-B036-F3BEC76079E7}" type="datetime1">
              <a:rPr lang="en-US" smtClean="0"/>
              <a:pPr/>
              <a:t>5/23/2012</a:t>
            </a:fld>
            <a:endParaRPr lang="en-US"/>
          </a:p>
        </p:txBody>
      </p:sp>
      <p:sp>
        <p:nvSpPr>
          <p:cNvPr id="6" name="Footer Placeholder 5"/>
          <p:cNvSpPr>
            <a:spLocks noGrp="1"/>
          </p:cNvSpPr>
          <p:nvPr>
            <p:ph type="ftr" sz="quarter" idx="11"/>
          </p:nvPr>
        </p:nvSpPr>
        <p:spPr>
          <a:xfrm>
            <a:off x="2667000" y="6356350"/>
            <a:ext cx="3352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924800" y="6356350"/>
            <a:ext cx="762000" cy="365125"/>
          </a:xfrm>
          <a:prstGeom prst="rect">
            <a:avLst/>
          </a:prstGeom>
        </p:spPr>
        <p:txBody>
          <a:bodyPr/>
          <a:lstStyle/>
          <a:p>
            <a:fld id="{64E470CE-076E-4AEB-B748-87FA23B1A61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4D6327E-E42A-2749-A52D-387DDB823C8A}" type="datetime1">
              <a:rPr lang="en-US" smtClean="0"/>
              <a:pPr/>
              <a:t>5/23/2012</a:t>
            </a:fld>
            <a:endParaRPr lang="en-US"/>
          </a:p>
        </p:txBody>
      </p:sp>
      <p:sp>
        <p:nvSpPr>
          <p:cNvPr id="6" name="Footer Placeholder 5"/>
          <p:cNvSpPr>
            <a:spLocks noGrp="1"/>
          </p:cNvSpPr>
          <p:nvPr>
            <p:ph type="ftr" sz="quarter" idx="11"/>
          </p:nvPr>
        </p:nvSpPr>
        <p:spPr>
          <a:xfrm>
            <a:off x="2667000" y="6356350"/>
            <a:ext cx="3352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077200" y="6356350"/>
            <a:ext cx="609600" cy="365125"/>
          </a:xfrm>
          <a:prstGeom prst="rect">
            <a:avLst/>
          </a:prstGeom>
        </p:spPr>
        <p:txBody>
          <a:bodyPr/>
          <a:lstStyle/>
          <a:p>
            <a:fld id="{64E470CE-076E-4AEB-B748-87FA23B1A613}"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152400" y="63436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75F4C5F-089B-714F-AFAE-752C1467AC7C}" type="datetime1">
              <a:rPr lang="en-US" smtClean="0"/>
              <a:pPr/>
              <a:t>5/23/2012</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
        <p:nvSpPr>
          <p:cNvPr id="14" name="Footer Placeholder 18"/>
          <p:cNvSpPr>
            <a:spLocks noGrp="1"/>
          </p:cNvSpPr>
          <p:nvPr>
            <p:ph type="ftr" sz="quarter" idx="3"/>
          </p:nvPr>
        </p:nvSpPr>
        <p:spPr>
          <a:xfrm>
            <a:off x="3124200" y="6477000"/>
            <a:ext cx="5943600" cy="365125"/>
          </a:xfrm>
          <a:prstGeom prst="rect">
            <a:avLst/>
          </a:prstGeom>
        </p:spPr>
        <p:txBody>
          <a:bodyPr/>
          <a:lstStyle>
            <a:lvl1pPr algn="r">
              <a:defRPr sz="1200"/>
            </a:lvl1pPr>
          </a:lstStyle>
          <a:p>
            <a:endParaRPr lang="en-US" dirty="0">
              <a:solidFill>
                <a:schemeClr val="accent2"/>
              </a:solidFill>
            </a:endParaRPr>
          </a:p>
        </p:txBody>
      </p:sp>
      <p:pic>
        <p:nvPicPr>
          <p:cNvPr id="19" name="Picture 18" descr="AOOS_whitetext.png"/>
          <p:cNvPicPr>
            <a:picLocks noChangeAspect="1"/>
          </p:cNvPicPr>
          <p:nvPr userDrawn="1"/>
        </p:nvPicPr>
        <p:blipFill>
          <a:blip r:embed="rId14" cstate="screen"/>
          <a:srcRect/>
          <a:stretch>
            <a:fillRect/>
          </a:stretch>
        </p:blipFill>
        <p:spPr>
          <a:xfrm>
            <a:off x="95249" y="76200"/>
            <a:ext cx="1428751" cy="381000"/>
          </a:xfrm>
          <a:prstGeom prst="rect">
            <a:avLst/>
          </a:prstGeom>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file:///C:\Users\molly\AppData\Local\MICROS~1\Windows\TEMPOR~1\CONTEN~1.OUT\08WZ8EUY\NW_OBS~1.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hyperlink" Target="http://dev.axiomalaska.com/adfg/aerialsurveytest/main.html"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6.jpe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image" Target="../media/image25.png"/><Relationship Id="rId4" Type="http://schemas.openxmlformats.org/officeDocument/2006/relationships/image" Target="../media/image11.gif"/><Relationship Id="rId9" Type="http://schemas.openxmlformats.org/officeDocument/2006/relationships/hyperlink" Target="http://www.snap.uaf.edu/" TargetMode="External"/><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cstate="print"/>
          <a:srcRect l="20356" t="10507" r="20546" b="7144"/>
          <a:stretch>
            <a:fillRect/>
          </a:stretch>
        </p:blipFill>
        <p:spPr bwMode="auto">
          <a:xfrm>
            <a:off x="1524000" y="1981200"/>
            <a:ext cx="3733800" cy="3284896"/>
          </a:xfrm>
          <a:prstGeom prst="rect">
            <a:avLst/>
          </a:prstGeom>
          <a:noFill/>
          <a:ln w="9525">
            <a:solidFill>
              <a:schemeClr val="bg1"/>
            </a:solidFill>
            <a:miter lim="800000"/>
            <a:headEnd/>
            <a:tailEnd/>
          </a:ln>
        </p:spPr>
      </p:pic>
      <p:sp>
        <p:nvSpPr>
          <p:cNvPr id="2" name="Title 1"/>
          <p:cNvSpPr>
            <a:spLocks noGrp="1"/>
          </p:cNvSpPr>
          <p:nvPr>
            <p:ph type="ctrTitle"/>
          </p:nvPr>
        </p:nvSpPr>
        <p:spPr>
          <a:xfrm>
            <a:off x="228600" y="381000"/>
            <a:ext cx="8686800" cy="1524000"/>
          </a:xfrm>
        </p:spPr>
        <p:txBody>
          <a:bodyPr>
            <a:noAutofit/>
          </a:bodyPr>
          <a:lstStyle/>
          <a:p>
            <a:pPr algn="ct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solidFill>
                  <a:srgbClr val="DCDC00"/>
                </a:solidFill>
              </a:rPr>
              <a:t>Alaska Ocean Observing System</a:t>
            </a:r>
            <a:r>
              <a:rPr lang="en-US" sz="3600" dirty="0" smtClean="0">
                <a:solidFill>
                  <a:schemeClr val="accent4">
                    <a:lumMod val="60000"/>
                    <a:lumOff val="40000"/>
                  </a:schemeClr>
                </a:solidFill>
              </a:rPr>
              <a:t/>
            </a:r>
            <a:br>
              <a:rPr lang="en-US" sz="3600" dirty="0" smtClean="0">
                <a:solidFill>
                  <a:schemeClr val="accent4">
                    <a:lumMod val="60000"/>
                    <a:lumOff val="40000"/>
                  </a:schemeClr>
                </a:solidFill>
              </a:rPr>
            </a:br>
            <a:r>
              <a:rPr lang="en-US" sz="3600" dirty="0" smtClean="0"/>
              <a:t> </a:t>
            </a:r>
            <a:endParaRPr lang="en-US" sz="2800" dirty="0">
              <a:solidFill>
                <a:schemeClr val="tx1"/>
              </a:solidFill>
            </a:endParaRPr>
          </a:p>
        </p:txBody>
      </p:sp>
      <p:sp>
        <p:nvSpPr>
          <p:cNvPr id="3" name="Subtitle 2"/>
          <p:cNvSpPr>
            <a:spLocks noGrp="1"/>
          </p:cNvSpPr>
          <p:nvPr>
            <p:ph type="subTitle" idx="1"/>
          </p:nvPr>
        </p:nvSpPr>
        <p:spPr>
          <a:xfrm>
            <a:off x="1676400" y="5562600"/>
            <a:ext cx="5410200" cy="762000"/>
          </a:xfrm>
        </p:spPr>
        <p:txBody>
          <a:bodyPr>
            <a:normAutofit lnSpcReduction="10000"/>
          </a:bodyPr>
          <a:lstStyle/>
          <a:p>
            <a:pPr algn="ctr"/>
            <a:r>
              <a:rPr lang="en-US" sz="2200" dirty="0" smtClean="0">
                <a:latin typeface="Arial" pitchFamily="34" charset="0"/>
                <a:cs typeface="Arial" pitchFamily="34" charset="0"/>
              </a:rPr>
              <a:t>Molly McCammon</a:t>
            </a:r>
          </a:p>
          <a:p>
            <a:pPr algn="ctr"/>
            <a:r>
              <a:rPr lang="en-US" sz="2200" dirty="0" smtClean="0">
                <a:latin typeface="Arial" pitchFamily="34" charset="0"/>
                <a:cs typeface="Arial" pitchFamily="34" charset="0"/>
              </a:rPr>
              <a:t>May 23, 2012</a:t>
            </a:r>
          </a:p>
          <a:p>
            <a:pPr algn="ctr"/>
            <a:endParaRPr lang="en-US" sz="2200" dirty="0" smtClean="0">
              <a:latin typeface="Arial" pitchFamily="34" charset="0"/>
              <a:cs typeface="Arial" pitchFamily="34" charset="0"/>
            </a:endParaRPr>
          </a:p>
          <a:p>
            <a:pPr algn="ctr"/>
            <a:endParaRPr lang="en-US" sz="2200" dirty="0" smtClean="0">
              <a:latin typeface="Arial" pitchFamily="34" charset="0"/>
              <a:cs typeface="Arial" pitchFamily="34" charset="0"/>
            </a:endParaRPr>
          </a:p>
          <a:p>
            <a:pPr algn="ctr"/>
            <a:endParaRPr lang="en-US" sz="2200" dirty="0">
              <a:latin typeface="Arial" pitchFamily="34" charset="0"/>
              <a:cs typeface="Arial" pitchFamily="34" charset="0"/>
            </a:endParaRPr>
          </a:p>
        </p:txBody>
      </p:sp>
      <p:pic>
        <p:nvPicPr>
          <p:cNvPr id="10" name="Picture 9"/>
          <p:cNvPicPr/>
          <p:nvPr/>
        </p:nvPicPr>
        <p:blipFill>
          <a:blip r:embed="rId4" cstate="print"/>
          <a:srcRect l="30888" t="14493" r="27628" b="17391"/>
          <a:stretch>
            <a:fillRect/>
          </a:stretch>
        </p:blipFill>
        <p:spPr bwMode="auto">
          <a:xfrm>
            <a:off x="4953000" y="2438400"/>
            <a:ext cx="2133600" cy="2147047"/>
          </a:xfrm>
          <a:prstGeom prst="rect">
            <a:avLst/>
          </a:prstGeom>
          <a:noFill/>
          <a:ln w="9525">
            <a:solidFill>
              <a:schemeClr val="bg1"/>
            </a:solidFill>
            <a:miter lim="800000"/>
            <a:headEnd/>
            <a:tailEnd/>
          </a:ln>
        </p:spPr>
      </p:pic>
      <p:pic>
        <p:nvPicPr>
          <p:cNvPr id="13" name="Picture 12"/>
          <p:cNvPicPr/>
          <p:nvPr/>
        </p:nvPicPr>
        <p:blipFill>
          <a:blip r:embed="rId5" cstate="print"/>
          <a:srcRect l="22115" t="12051" r="40705" b="18718"/>
          <a:stretch>
            <a:fillRect/>
          </a:stretch>
        </p:blipFill>
        <p:spPr bwMode="auto">
          <a:xfrm>
            <a:off x="4038600" y="3886200"/>
            <a:ext cx="1295400" cy="1504950"/>
          </a:xfrm>
          <a:prstGeom prst="rect">
            <a:avLst/>
          </a:prstGeom>
          <a:noFill/>
          <a:ln w="9525">
            <a:solidFill>
              <a:schemeClr val="bg1"/>
            </a:solidFill>
            <a:miter lim="800000"/>
            <a:headEnd/>
            <a:tailEnd/>
          </a:ln>
        </p:spPr>
      </p:pic>
      <p:pic>
        <p:nvPicPr>
          <p:cNvPr id="8" name="Picture 2" descr="http://t3.gstatic.com/images?q=tbn:ANd9GcQ383XmHO6qkXCQPm8XIRYJ2sPg8BPh6J33WsYna50J6ynq46c&amp;t=1&amp;usg=__Wd24wInOnFmqJM0mUybHABWk3T0="/>
          <p:cNvPicPr>
            <a:picLocks noChangeAspect="1" noChangeArrowheads="1"/>
          </p:cNvPicPr>
          <p:nvPr/>
        </p:nvPicPr>
        <p:blipFill>
          <a:blip r:embed="rId6" cstate="print"/>
          <a:srcRect/>
          <a:stretch>
            <a:fillRect/>
          </a:stretch>
        </p:blipFill>
        <p:spPr bwMode="auto">
          <a:xfrm>
            <a:off x="7543800" y="5257800"/>
            <a:ext cx="1600200" cy="1600200"/>
          </a:xfrm>
          <a:prstGeom prst="rect">
            <a:avLst/>
          </a:prstGeom>
          <a:noFill/>
        </p:spPr>
      </p:pic>
      <p:pic>
        <p:nvPicPr>
          <p:cNvPr id="9" name="Picture 8" descr="IOOS logo black.jpg"/>
          <p:cNvPicPr>
            <a:picLocks noChangeAspect="1"/>
          </p:cNvPicPr>
          <p:nvPr/>
        </p:nvPicPr>
        <p:blipFill>
          <a:blip r:embed="rId7" cstate="print"/>
          <a:stretch>
            <a:fillRect/>
          </a:stretch>
        </p:blipFill>
        <p:spPr>
          <a:xfrm>
            <a:off x="0" y="5879150"/>
            <a:ext cx="2438400" cy="97884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ChangeAspect="1"/>
          </p:cNvGraphicFramePr>
          <p:nvPr/>
        </p:nvGraphicFramePr>
        <p:xfrm>
          <a:off x="0" y="-103188"/>
          <a:ext cx="9144000" cy="7064376"/>
        </p:xfrm>
        <a:graphic>
          <a:graphicData uri="http://schemas.openxmlformats.org/presentationml/2006/ole">
            <p:oleObj spid="_x0000_s106498" name="Acrobat Document" r:id="rId4" imgW="10051560" imgH="7774200" progId="AcroExch.Document.7">
              <p:link updateAutomatic="1"/>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9459" name="Rectangle 3"/>
          <p:cNvSpPr>
            <a:spLocks noChangeArrowheads="1"/>
          </p:cNvSpPr>
          <p:nvPr/>
        </p:nvSpPr>
        <p:spPr bwMode="auto">
          <a:xfrm>
            <a:off x="5562600" y="2855913"/>
            <a:ext cx="685800" cy="511175"/>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
        <p:nvSpPr>
          <p:cNvPr id="19460" name="Rectangle 4"/>
          <p:cNvSpPr>
            <a:spLocks noChangeArrowheads="1"/>
          </p:cNvSpPr>
          <p:nvPr/>
        </p:nvSpPr>
        <p:spPr bwMode="auto">
          <a:xfrm>
            <a:off x="4876800" y="2879725"/>
            <a:ext cx="685800" cy="993775"/>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
        <p:nvSpPr>
          <p:cNvPr id="19461" name="Rectangle 5"/>
          <p:cNvSpPr>
            <a:spLocks noChangeArrowheads="1"/>
          </p:cNvSpPr>
          <p:nvPr/>
        </p:nvSpPr>
        <p:spPr bwMode="auto">
          <a:xfrm rot="5400000">
            <a:off x="4574382" y="3890168"/>
            <a:ext cx="768350" cy="766763"/>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
        <p:nvSpPr>
          <p:cNvPr id="19462" name="Rectangle 6"/>
          <p:cNvSpPr>
            <a:spLocks noChangeArrowheads="1"/>
          </p:cNvSpPr>
          <p:nvPr/>
        </p:nvSpPr>
        <p:spPr bwMode="auto">
          <a:xfrm rot="5400000">
            <a:off x="6593682" y="2502693"/>
            <a:ext cx="571500" cy="1262063"/>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
        <p:nvSpPr>
          <p:cNvPr id="19463" name="Rectangle 7"/>
          <p:cNvSpPr>
            <a:spLocks noChangeArrowheads="1"/>
          </p:cNvSpPr>
          <p:nvPr/>
        </p:nvSpPr>
        <p:spPr bwMode="auto">
          <a:xfrm rot="5400000">
            <a:off x="7407275" y="2814638"/>
            <a:ext cx="1076325" cy="1438275"/>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
        <p:nvSpPr>
          <p:cNvPr id="19464" name="Rectangle 8"/>
          <p:cNvSpPr>
            <a:spLocks noChangeArrowheads="1"/>
          </p:cNvSpPr>
          <p:nvPr/>
        </p:nvSpPr>
        <p:spPr bwMode="auto">
          <a:xfrm rot="5400000">
            <a:off x="3635375" y="3702050"/>
            <a:ext cx="1163638" cy="877888"/>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
        <p:nvSpPr>
          <p:cNvPr id="19465" name="Rectangle 9"/>
          <p:cNvSpPr>
            <a:spLocks noChangeArrowheads="1"/>
          </p:cNvSpPr>
          <p:nvPr/>
        </p:nvSpPr>
        <p:spPr bwMode="auto">
          <a:xfrm rot="5400000">
            <a:off x="2065338" y="3589338"/>
            <a:ext cx="928687" cy="2738437"/>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
        <p:nvSpPr>
          <p:cNvPr id="19466" name="Rectangle 10"/>
          <p:cNvSpPr>
            <a:spLocks noChangeArrowheads="1"/>
          </p:cNvSpPr>
          <p:nvPr/>
        </p:nvSpPr>
        <p:spPr bwMode="auto">
          <a:xfrm rot="5400000">
            <a:off x="2497932" y="3682206"/>
            <a:ext cx="768350" cy="887413"/>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
        <p:nvSpPr>
          <p:cNvPr id="19467" name="Rectangle 11"/>
          <p:cNvSpPr>
            <a:spLocks noChangeArrowheads="1"/>
          </p:cNvSpPr>
          <p:nvPr/>
        </p:nvSpPr>
        <p:spPr bwMode="auto">
          <a:xfrm rot="5400000">
            <a:off x="4314031" y="-107156"/>
            <a:ext cx="595313" cy="1152525"/>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
        <p:nvSpPr>
          <p:cNvPr id="19468" name="Rectangle 12"/>
          <p:cNvSpPr>
            <a:spLocks noChangeArrowheads="1"/>
          </p:cNvSpPr>
          <p:nvPr/>
        </p:nvSpPr>
        <p:spPr bwMode="auto">
          <a:xfrm rot="5400000">
            <a:off x="2602707" y="327818"/>
            <a:ext cx="1593850" cy="1503363"/>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
        <p:nvSpPr>
          <p:cNvPr id="19469" name="Rectangle 13"/>
          <p:cNvSpPr>
            <a:spLocks noChangeArrowheads="1"/>
          </p:cNvSpPr>
          <p:nvPr/>
        </p:nvSpPr>
        <p:spPr bwMode="auto">
          <a:xfrm rot="5400000">
            <a:off x="2909094" y="1448594"/>
            <a:ext cx="838200" cy="1712912"/>
          </a:xfrm>
          <a:prstGeom prst="rect">
            <a:avLst/>
          </a:prstGeom>
          <a:noFill/>
          <a:ln w="19050">
            <a:solidFill>
              <a:srgbClr val="FF0000"/>
            </a:solidFill>
            <a:miter lim="800000"/>
            <a:headEnd/>
            <a:tailEnd/>
          </a:ln>
        </p:spPr>
        <p:txBody>
          <a:bodyPr wrap="none" anchor="ctr">
            <a:prstTxWarp prst="textNoShape">
              <a:avLst/>
            </a:prstTxWarp>
          </a:bodyPr>
          <a:lstStyle/>
          <a:p>
            <a:endParaRPr lang="en-US"/>
          </a:p>
        </p:txBody>
      </p:sp>
      <p:sp>
        <p:nvSpPr>
          <p:cNvPr id="19470" name="Rectangle 14"/>
          <p:cNvSpPr>
            <a:spLocks noChangeArrowheads="1"/>
          </p:cNvSpPr>
          <p:nvPr/>
        </p:nvSpPr>
        <p:spPr bwMode="auto">
          <a:xfrm rot="5400000">
            <a:off x="2197101" y="2887662"/>
            <a:ext cx="766762" cy="436563"/>
          </a:xfrm>
          <a:prstGeom prst="rect">
            <a:avLst/>
          </a:prstGeom>
          <a:noFill/>
          <a:ln w="19050">
            <a:solidFill>
              <a:srgbClr val="FF00FF"/>
            </a:solidFill>
            <a:miter lim="800000"/>
            <a:headEnd/>
            <a:tailEnd/>
          </a:ln>
        </p:spPr>
        <p:txBody>
          <a:bodyPr wrap="none" anchor="ctr">
            <a:prstTxWarp prst="textNoShape">
              <a:avLst/>
            </a:prstTxWarp>
          </a:bodyPr>
          <a:lstStyle/>
          <a:p>
            <a:endParaRPr lang="en-US"/>
          </a:p>
        </p:txBody>
      </p:sp>
      <p:sp>
        <p:nvSpPr>
          <p:cNvPr id="19471" name="Text Box 15"/>
          <p:cNvSpPr txBox="1">
            <a:spLocks noChangeArrowheads="1"/>
          </p:cNvSpPr>
          <p:nvPr/>
        </p:nvSpPr>
        <p:spPr bwMode="auto">
          <a:xfrm>
            <a:off x="4681538" y="1992313"/>
            <a:ext cx="3954462" cy="396875"/>
          </a:xfrm>
          <a:prstGeom prst="rect">
            <a:avLst/>
          </a:prstGeom>
          <a:noFill/>
          <a:ln w="9525">
            <a:noFill/>
            <a:miter lim="800000"/>
            <a:headEnd/>
            <a:tailEnd/>
          </a:ln>
        </p:spPr>
        <p:txBody>
          <a:bodyPr wrap="none">
            <a:prstTxWarp prst="textNoShape">
              <a:avLst/>
            </a:prstTxWarp>
            <a:spAutoFit/>
          </a:bodyPr>
          <a:lstStyle/>
          <a:p>
            <a:r>
              <a:rPr lang="en-US" sz="2000">
                <a:solidFill>
                  <a:schemeClr val="bg2"/>
                </a:solidFill>
              </a:rPr>
              <a:t>Prince William Sound Pilot Project</a:t>
            </a:r>
          </a:p>
        </p:txBody>
      </p:sp>
      <p:sp>
        <p:nvSpPr>
          <p:cNvPr id="19472" name="AutoShape 16"/>
          <p:cNvSpPr>
            <a:spLocks noChangeArrowheads="1"/>
          </p:cNvSpPr>
          <p:nvPr/>
        </p:nvSpPr>
        <p:spPr bwMode="auto">
          <a:xfrm>
            <a:off x="5778500" y="2403475"/>
            <a:ext cx="282575" cy="387350"/>
          </a:xfrm>
          <a:prstGeom prst="downArrow">
            <a:avLst>
              <a:gd name="adj1" fmla="val 50000"/>
              <a:gd name="adj2" fmla="val 34270"/>
            </a:avLst>
          </a:prstGeom>
          <a:solidFill>
            <a:schemeClr val="bg2"/>
          </a:solidFill>
          <a:ln w="9525">
            <a:solidFill>
              <a:schemeClr val="tx1"/>
            </a:solidFill>
            <a:miter lim="800000"/>
            <a:headEnd/>
            <a:tailEnd/>
          </a:ln>
        </p:spPr>
        <p:txBody>
          <a:bodyPr vert="eaVert" wrap="none" anchor="ctr">
            <a:prstTxWarp prst="textNoShape">
              <a:avLst/>
            </a:prstTxWarp>
          </a:bodyPr>
          <a:lstStyle/>
          <a:p>
            <a:endParaRPr lang="en-US"/>
          </a:p>
        </p:txBody>
      </p:sp>
      <p:sp>
        <p:nvSpPr>
          <p:cNvPr id="19473" name="Text Box 17"/>
          <p:cNvSpPr txBox="1">
            <a:spLocks noChangeArrowheads="1"/>
          </p:cNvSpPr>
          <p:nvPr/>
        </p:nvSpPr>
        <p:spPr bwMode="auto">
          <a:xfrm>
            <a:off x="5483225" y="2963863"/>
            <a:ext cx="882650" cy="274637"/>
          </a:xfrm>
          <a:prstGeom prst="rect">
            <a:avLst/>
          </a:prstGeom>
          <a:noFill/>
          <a:ln w="9525">
            <a:noFill/>
            <a:miter lim="800000"/>
            <a:headEnd/>
            <a:tailEnd/>
          </a:ln>
        </p:spPr>
        <p:txBody>
          <a:bodyPr wrap="none">
            <a:prstTxWarp prst="textNoShape">
              <a:avLst/>
            </a:prstTxWarp>
            <a:spAutoFit/>
          </a:bodyPr>
          <a:lstStyle/>
          <a:p>
            <a:r>
              <a:rPr lang="en-US" sz="1200" b="1">
                <a:solidFill>
                  <a:schemeClr val="bg2"/>
                </a:solidFill>
              </a:rPr>
              <a:t>~300 km</a:t>
            </a:r>
          </a:p>
        </p:txBody>
      </p:sp>
      <p:sp>
        <p:nvSpPr>
          <p:cNvPr id="19474" name="Rectangle 18"/>
          <p:cNvSpPr>
            <a:spLocks noChangeArrowheads="1"/>
          </p:cNvSpPr>
          <p:nvPr/>
        </p:nvSpPr>
        <p:spPr bwMode="auto">
          <a:xfrm>
            <a:off x="4572000" y="2825750"/>
            <a:ext cx="4102100" cy="2601913"/>
          </a:xfrm>
          <a:prstGeom prst="rect">
            <a:avLst/>
          </a:prstGeom>
          <a:noFill/>
          <a:ln w="19050">
            <a:solidFill>
              <a:schemeClr val="bg1"/>
            </a:solidFill>
            <a:prstDash val="sysDot"/>
            <a:miter lim="800000"/>
            <a:headEnd/>
            <a:tailEnd/>
          </a:ln>
        </p:spPr>
        <p:txBody>
          <a:bodyPr wrap="none" anchor="ctr">
            <a:prstTxWarp prst="textNoShape">
              <a:avLst/>
            </a:prstTxWarp>
          </a:bodyPr>
          <a:lstStyle/>
          <a:p>
            <a:endParaRPr lang="en-US"/>
          </a:p>
        </p:txBody>
      </p:sp>
      <p:sp>
        <p:nvSpPr>
          <p:cNvPr id="19475" name="Rectangle 19"/>
          <p:cNvSpPr>
            <a:spLocks noChangeArrowheads="1"/>
          </p:cNvSpPr>
          <p:nvPr/>
        </p:nvSpPr>
        <p:spPr bwMode="auto">
          <a:xfrm>
            <a:off x="2603500" y="-727075"/>
            <a:ext cx="4114800" cy="2601913"/>
          </a:xfrm>
          <a:prstGeom prst="rect">
            <a:avLst/>
          </a:prstGeom>
          <a:noFill/>
          <a:ln w="19050">
            <a:solidFill>
              <a:schemeClr val="bg1"/>
            </a:solidFill>
            <a:prstDash val="sysDot"/>
            <a:miter lim="800000"/>
            <a:headEnd/>
            <a:tailEnd/>
          </a:ln>
        </p:spPr>
        <p:txBody>
          <a:bodyPr wrap="none" anchor="ctr">
            <a:prstTxWarp prst="textNoShape">
              <a:avLst/>
            </a:prstTxWarp>
          </a:bodyPr>
          <a:lstStyle/>
          <a:p>
            <a:endParaRPr lang="en-US"/>
          </a:p>
        </p:txBody>
      </p:sp>
      <p:sp>
        <p:nvSpPr>
          <p:cNvPr id="19476" name="Rectangle 20"/>
          <p:cNvSpPr>
            <a:spLocks noChangeArrowheads="1"/>
          </p:cNvSpPr>
          <p:nvPr/>
        </p:nvSpPr>
        <p:spPr bwMode="auto">
          <a:xfrm>
            <a:off x="469900" y="1881188"/>
            <a:ext cx="4102100" cy="3552825"/>
          </a:xfrm>
          <a:prstGeom prst="rect">
            <a:avLst/>
          </a:prstGeom>
          <a:noFill/>
          <a:ln w="19050">
            <a:solidFill>
              <a:schemeClr val="bg1"/>
            </a:solidFill>
            <a:prstDash val="sysDot"/>
            <a:miter lim="800000"/>
            <a:headEnd/>
            <a:tailEnd/>
          </a:ln>
        </p:spPr>
        <p:txBody>
          <a:bodyPr wrap="none" anchor="ctr">
            <a:prstTxWarp prst="textNoShape">
              <a:avLst/>
            </a:prstTxWarp>
          </a:bodyPr>
          <a:lstStyle/>
          <a:p>
            <a:endParaRPr lang="en-US"/>
          </a:p>
        </p:txBody>
      </p:sp>
      <p:sp>
        <p:nvSpPr>
          <p:cNvPr id="19477" name="Text Box 21"/>
          <p:cNvSpPr txBox="1">
            <a:spLocks noChangeArrowheads="1"/>
          </p:cNvSpPr>
          <p:nvPr/>
        </p:nvSpPr>
        <p:spPr bwMode="auto">
          <a:xfrm>
            <a:off x="608013" y="3429000"/>
            <a:ext cx="1728787" cy="366713"/>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Bering/Aleutian</a:t>
            </a:r>
          </a:p>
        </p:txBody>
      </p:sp>
      <p:sp>
        <p:nvSpPr>
          <p:cNvPr id="19478" name="Text Box 22"/>
          <p:cNvSpPr txBox="1">
            <a:spLocks noChangeArrowheads="1"/>
          </p:cNvSpPr>
          <p:nvPr/>
        </p:nvSpPr>
        <p:spPr bwMode="auto">
          <a:xfrm>
            <a:off x="5772150" y="4327525"/>
            <a:ext cx="1574800" cy="366713"/>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Gulf of Alaska</a:t>
            </a:r>
          </a:p>
        </p:txBody>
      </p:sp>
      <p:sp>
        <p:nvSpPr>
          <p:cNvPr id="19479" name="Text Box 23"/>
          <p:cNvSpPr txBox="1">
            <a:spLocks noChangeArrowheads="1"/>
          </p:cNvSpPr>
          <p:nvPr/>
        </p:nvSpPr>
        <p:spPr bwMode="auto">
          <a:xfrm>
            <a:off x="5233988" y="236538"/>
            <a:ext cx="741362" cy="366712"/>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Arctic</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531" y="381000"/>
            <a:ext cx="8898341" cy="8323124"/>
          </a:xfrm>
          <a:prstGeom prst="rect">
            <a:avLst/>
          </a:prstGeom>
          <a:noFill/>
        </p:spPr>
        <p:txBody>
          <a:bodyPr wrap="square" rtlCol="0">
            <a:spAutoFit/>
          </a:bodyPr>
          <a:lstStyle/>
          <a:p>
            <a:pPr algn="ctr"/>
            <a:r>
              <a:rPr lang="en-US" sz="3200" dirty="0" err="1" smtClean="0">
                <a:solidFill>
                  <a:srgbClr val="DCDC00"/>
                </a:solidFill>
              </a:rPr>
              <a:t>Subregional</a:t>
            </a:r>
            <a:r>
              <a:rPr lang="en-US" sz="3200" dirty="0" smtClean="0">
                <a:solidFill>
                  <a:srgbClr val="DCDC00"/>
                </a:solidFill>
              </a:rPr>
              <a:t> scale</a:t>
            </a:r>
          </a:p>
          <a:p>
            <a:endParaRPr lang="en-US" sz="12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p>
          <a:p>
            <a:endParaRPr lang="en-US" sz="2800" dirty="0" smtClean="0"/>
          </a:p>
          <a:p>
            <a:pPr>
              <a:buFont typeface="Arial"/>
              <a:buChar char="•"/>
            </a:pPr>
            <a:r>
              <a:rPr lang="en-US" sz="2800" dirty="0" smtClean="0"/>
              <a:t>Coarse resolution everywhere</a:t>
            </a:r>
          </a:p>
          <a:p>
            <a:pPr>
              <a:buFont typeface="Arial"/>
              <a:buChar char="•"/>
            </a:pPr>
            <a:r>
              <a:rPr lang="en-US" sz="2800" dirty="0" smtClean="0"/>
              <a:t> Rely more on remote sensing, models &amp; regional syntheses</a:t>
            </a:r>
          </a:p>
          <a:p>
            <a:pPr>
              <a:buFont typeface="Arial"/>
              <a:buChar char="•"/>
            </a:pPr>
            <a:r>
              <a:rPr lang="en-US" sz="2800" dirty="0" smtClean="0"/>
              <a:t> Few observations</a:t>
            </a:r>
          </a:p>
          <a:p>
            <a:endParaRPr lang="en-US" sz="2800" dirty="0" smtClean="0">
              <a:solidFill>
                <a:schemeClr val="bg1"/>
              </a:solidFill>
            </a:endParaRPr>
          </a:p>
          <a:p>
            <a:r>
              <a:rPr lang="en-US" sz="2800" dirty="0" smtClean="0">
                <a:solidFill>
                  <a:schemeClr val="bg1"/>
                </a:solidFill>
              </a:rPr>
              <a:t>	</a:t>
            </a:r>
            <a:endParaRPr lang="en-US" sz="1000" dirty="0" smtClean="0">
              <a:solidFill>
                <a:schemeClr val="bg1"/>
              </a:solidFill>
            </a:endParaRPr>
          </a:p>
          <a:p>
            <a:r>
              <a:rPr lang="en-US" sz="2800" dirty="0">
                <a:solidFill>
                  <a:schemeClr val="bg1"/>
                </a:solidFill>
              </a:rPr>
              <a:t>	</a:t>
            </a:r>
            <a:r>
              <a:rPr lang="en-US" sz="2800" dirty="0" smtClean="0">
                <a:solidFill>
                  <a:schemeClr val="bg1"/>
                </a:solidFill>
              </a:rPr>
              <a:t>		</a:t>
            </a:r>
            <a:endParaRPr lang="en-US" sz="1000" dirty="0" smtClean="0">
              <a:solidFill>
                <a:schemeClr val="bg1"/>
              </a:solidFill>
            </a:endParaRPr>
          </a:p>
          <a:p>
            <a:r>
              <a:rPr lang="en-US" sz="2800" dirty="0">
                <a:solidFill>
                  <a:schemeClr val="bg1"/>
                </a:solidFill>
              </a:rPr>
              <a:t>	</a:t>
            </a:r>
            <a:r>
              <a:rPr lang="en-US" sz="2800" dirty="0" smtClean="0">
                <a:solidFill>
                  <a:schemeClr val="bg1"/>
                </a:solidFill>
              </a:rPr>
              <a:t>		</a:t>
            </a:r>
            <a:r>
              <a:rPr lang="en-US" sz="2400" dirty="0" smtClean="0">
                <a:solidFill>
                  <a:schemeClr val="bg1"/>
                </a:solidFill>
              </a:rPr>
              <a:t>	</a:t>
            </a:r>
            <a:r>
              <a:rPr lang="en-US" sz="2400" dirty="0">
                <a:solidFill>
                  <a:schemeClr val="bg1"/>
                </a:solidFill>
              </a:rPr>
              <a:t>	</a:t>
            </a:r>
          </a:p>
        </p:txBody>
      </p:sp>
      <p:grpSp>
        <p:nvGrpSpPr>
          <p:cNvPr id="3" name="Group 4"/>
          <p:cNvGrpSpPr/>
          <p:nvPr/>
        </p:nvGrpSpPr>
        <p:grpSpPr>
          <a:xfrm>
            <a:off x="2362200" y="1219200"/>
            <a:ext cx="4517409" cy="3193579"/>
            <a:chOff x="491319" y="163771"/>
            <a:chExt cx="8434317" cy="6646465"/>
          </a:xfrm>
        </p:grpSpPr>
        <p:sp>
          <p:nvSpPr>
            <p:cNvPr id="5" name="Rectangle 4"/>
            <p:cNvSpPr/>
            <p:nvPr/>
          </p:nvSpPr>
          <p:spPr>
            <a:xfrm>
              <a:off x="504967" y="163776"/>
              <a:ext cx="8420669" cy="152854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2" descr="Alaska"/>
            <p:cNvPicPr>
              <a:picLocks noChangeAspect="1" noChangeArrowheads="1"/>
            </p:cNvPicPr>
            <p:nvPr/>
          </p:nvPicPr>
          <p:blipFill>
            <a:blip r:embed="rId2" cstate="print">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491319" y="477675"/>
              <a:ext cx="8434317" cy="6332561"/>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7" name="Picture 14" descr="aoos-logo"/>
            <p:cNvPicPr>
              <a:picLocks noChangeAspect="1" noChangeArrowheads="1"/>
            </p:cNvPicPr>
            <p:nvPr/>
          </p:nvPicPr>
          <p:blipFill>
            <a:blip r:embed="rId3" cstate="print">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491319" y="163771"/>
              <a:ext cx="956008" cy="344355"/>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8" name="Rectangle 7"/>
            <p:cNvSpPr/>
            <p:nvPr/>
          </p:nvSpPr>
          <p:spPr>
            <a:xfrm>
              <a:off x="4408227" y="3766784"/>
              <a:ext cx="2156346" cy="292062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6564574" y="3769060"/>
              <a:ext cx="2213212" cy="291834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614150" y="5336276"/>
              <a:ext cx="3725838" cy="135113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614149" y="3671251"/>
              <a:ext cx="3741762" cy="1669575"/>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p:cNvSpPr/>
            <p:nvPr/>
          </p:nvSpPr>
          <p:spPr>
            <a:xfrm>
              <a:off x="616424" y="2402010"/>
              <a:ext cx="3725838" cy="127379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1817427" y="261584"/>
              <a:ext cx="2740925" cy="204489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4576549" y="250210"/>
              <a:ext cx="2740925" cy="204489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p:cNvSpPr/>
            <p:nvPr/>
          </p:nvSpPr>
          <p:spPr>
            <a:xfrm>
              <a:off x="592495" y="2361066"/>
              <a:ext cx="3772186" cy="43809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p:nvSpPr>
          <p:spPr>
            <a:xfrm>
              <a:off x="1791500" y="207569"/>
              <a:ext cx="5564644" cy="2139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4367283" y="3727856"/>
              <a:ext cx="4427868" cy="30141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 xmlns:p14="http://schemas.microsoft.com/office/powerpoint/2010/main" xmlns:mv="urn:schemas-microsoft-com:mac:vml" xmlns:mc="http://schemas.openxmlformats.org/markup-compatibility/2006" val="22084226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531" y="115456"/>
            <a:ext cx="8898341" cy="8094524"/>
          </a:xfrm>
          <a:prstGeom prst="rect">
            <a:avLst/>
          </a:prstGeom>
          <a:noFill/>
        </p:spPr>
        <p:txBody>
          <a:bodyPr wrap="square" rtlCol="0">
            <a:spAutoFit/>
          </a:bodyPr>
          <a:lstStyle/>
          <a:p>
            <a:pPr algn="ctr"/>
            <a:r>
              <a:rPr lang="en-US" sz="3200" dirty="0" smtClean="0">
                <a:solidFill>
                  <a:srgbClr val="DCDC00"/>
                </a:solidFill>
              </a:rPr>
              <a:t>Area scale</a:t>
            </a:r>
          </a:p>
          <a:p>
            <a:endParaRPr lang="en-US" sz="12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solidFill>
                <a:schemeClr val="bg1"/>
              </a:solidFill>
            </a:endParaRPr>
          </a:p>
          <a:p>
            <a:endParaRPr lang="en-US" sz="2800" dirty="0" smtClean="0"/>
          </a:p>
          <a:p>
            <a:pPr>
              <a:buFont typeface="Arial"/>
              <a:buChar char="•"/>
            </a:pPr>
            <a:r>
              <a:rPr lang="en-US" sz="2800" dirty="0" smtClean="0"/>
              <a:t>More point observations</a:t>
            </a:r>
          </a:p>
          <a:p>
            <a:pPr>
              <a:buFont typeface="Arial"/>
              <a:buChar char="•"/>
            </a:pPr>
            <a:r>
              <a:rPr lang="en-US" sz="2800" dirty="0" smtClean="0"/>
              <a:t> Sentinel monitoring</a:t>
            </a:r>
          </a:p>
          <a:p>
            <a:pPr>
              <a:buFont typeface="Arial"/>
              <a:buChar char="•"/>
            </a:pPr>
            <a:r>
              <a:rPr lang="en-US" sz="2800" dirty="0" smtClean="0"/>
              <a:t> Finer scale models &amp; forecasts</a:t>
            </a:r>
          </a:p>
          <a:p>
            <a:pPr>
              <a:buFont typeface="Arial"/>
              <a:buChar char="•"/>
            </a:pPr>
            <a:r>
              <a:rPr lang="en-US" sz="2800" dirty="0" smtClean="0"/>
              <a:t> Add </a:t>
            </a:r>
            <a:r>
              <a:rPr lang="en-US" sz="2800" dirty="0" err="1" smtClean="0"/>
              <a:t>Shorezone</a:t>
            </a:r>
            <a:r>
              <a:rPr lang="en-US" sz="2800" dirty="0" smtClean="0"/>
              <a:t> detail</a:t>
            </a:r>
          </a:p>
          <a:p>
            <a:pPr>
              <a:buFont typeface="Arial"/>
              <a:buChar char="•"/>
            </a:pPr>
            <a:r>
              <a:rPr lang="en-US" sz="2800" dirty="0" smtClean="0"/>
              <a:t> GIS data layers</a:t>
            </a:r>
          </a:p>
          <a:p>
            <a:pPr>
              <a:buFont typeface="Arial"/>
              <a:buChar char="•"/>
            </a:pPr>
            <a:endParaRPr lang="en-US" sz="2800" dirty="0" smtClean="0">
              <a:solidFill>
                <a:schemeClr val="bg1"/>
              </a:solidFill>
            </a:endParaRPr>
          </a:p>
          <a:p>
            <a:r>
              <a:rPr lang="en-US" sz="2800" dirty="0" smtClean="0">
                <a:solidFill>
                  <a:schemeClr val="bg1"/>
                </a:solidFill>
              </a:rPr>
              <a:t>	</a:t>
            </a:r>
            <a:endParaRPr lang="en-US" sz="1000" dirty="0" smtClean="0">
              <a:solidFill>
                <a:schemeClr val="bg1"/>
              </a:solidFill>
            </a:endParaRPr>
          </a:p>
          <a:p>
            <a:r>
              <a:rPr lang="en-US" sz="2800" dirty="0">
                <a:solidFill>
                  <a:schemeClr val="bg1"/>
                </a:solidFill>
              </a:rPr>
              <a:t>	</a:t>
            </a:r>
            <a:r>
              <a:rPr lang="en-US" sz="2800" dirty="0" smtClean="0">
                <a:solidFill>
                  <a:schemeClr val="bg1"/>
                </a:solidFill>
              </a:rPr>
              <a:t>		</a:t>
            </a:r>
            <a:endParaRPr lang="en-US" sz="1000" dirty="0" smtClean="0">
              <a:solidFill>
                <a:schemeClr val="bg1"/>
              </a:solidFill>
            </a:endParaRPr>
          </a:p>
          <a:p>
            <a:r>
              <a:rPr lang="en-US" sz="2800" dirty="0">
                <a:solidFill>
                  <a:schemeClr val="bg1"/>
                </a:solidFill>
              </a:rPr>
              <a:t>	</a:t>
            </a:r>
            <a:r>
              <a:rPr lang="en-US" sz="2800" dirty="0" smtClean="0">
                <a:solidFill>
                  <a:schemeClr val="bg1"/>
                </a:solidFill>
              </a:rPr>
              <a:t>		</a:t>
            </a:r>
            <a:r>
              <a:rPr lang="en-US" sz="2400" dirty="0" smtClean="0">
                <a:solidFill>
                  <a:schemeClr val="bg1"/>
                </a:solidFill>
              </a:rPr>
              <a:t>	</a:t>
            </a:r>
            <a:r>
              <a:rPr lang="en-US" sz="2400" dirty="0">
                <a:solidFill>
                  <a:schemeClr val="bg1"/>
                </a:solidFill>
              </a:rPr>
              <a:t>	</a:t>
            </a:r>
          </a:p>
        </p:txBody>
      </p:sp>
      <p:grpSp>
        <p:nvGrpSpPr>
          <p:cNvPr id="3" name="Group 4"/>
          <p:cNvGrpSpPr/>
          <p:nvPr/>
        </p:nvGrpSpPr>
        <p:grpSpPr>
          <a:xfrm>
            <a:off x="2339878" y="681308"/>
            <a:ext cx="4517409" cy="3193579"/>
            <a:chOff x="491319" y="163771"/>
            <a:chExt cx="8434317" cy="6646465"/>
          </a:xfrm>
        </p:grpSpPr>
        <p:sp>
          <p:nvSpPr>
            <p:cNvPr id="5" name="Rectangle 4"/>
            <p:cNvSpPr/>
            <p:nvPr/>
          </p:nvSpPr>
          <p:spPr>
            <a:xfrm>
              <a:off x="504967" y="163776"/>
              <a:ext cx="8420669" cy="152854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2" descr="Alaska"/>
            <p:cNvPicPr>
              <a:picLocks noChangeAspect="1" noChangeArrowheads="1"/>
            </p:cNvPicPr>
            <p:nvPr/>
          </p:nvPicPr>
          <p:blipFill>
            <a:blip r:embed="rId2" cstate="print">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491319" y="477675"/>
              <a:ext cx="8434317" cy="6332561"/>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7" name="Picture 14" descr="aoos-logo"/>
            <p:cNvPicPr>
              <a:picLocks noChangeAspect="1" noChangeArrowheads="1"/>
            </p:cNvPicPr>
            <p:nvPr/>
          </p:nvPicPr>
          <p:blipFill>
            <a:blip r:embed="rId3" cstate="print">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491319" y="163771"/>
              <a:ext cx="956008" cy="344355"/>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8" name="Rectangle 7"/>
            <p:cNvSpPr/>
            <p:nvPr/>
          </p:nvSpPr>
          <p:spPr>
            <a:xfrm>
              <a:off x="4408227" y="3766784"/>
              <a:ext cx="2156346" cy="292062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6564574" y="3769060"/>
              <a:ext cx="2213212" cy="291834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614150" y="5336276"/>
              <a:ext cx="3725838" cy="135113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614149" y="3671251"/>
              <a:ext cx="3741762" cy="1669575"/>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p:cNvSpPr/>
            <p:nvPr/>
          </p:nvSpPr>
          <p:spPr>
            <a:xfrm>
              <a:off x="616424" y="2402010"/>
              <a:ext cx="3725838" cy="127379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1817427" y="261584"/>
              <a:ext cx="2740925" cy="204489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4576549" y="250210"/>
              <a:ext cx="2740925" cy="204489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p:cNvSpPr/>
            <p:nvPr/>
          </p:nvSpPr>
          <p:spPr>
            <a:xfrm>
              <a:off x="592495" y="2361066"/>
              <a:ext cx="3772186" cy="43809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p:nvSpPr>
          <p:spPr>
            <a:xfrm>
              <a:off x="1791500" y="207569"/>
              <a:ext cx="5564644" cy="2139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4367283" y="3727856"/>
              <a:ext cx="4427868" cy="30141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8" name="Rectangle 17"/>
          <p:cNvSpPr/>
          <p:nvPr/>
        </p:nvSpPr>
        <p:spPr>
          <a:xfrm>
            <a:off x="4933034" y="925850"/>
            <a:ext cx="371612" cy="322655"/>
          </a:xfrm>
          <a:prstGeom prst="rect">
            <a:avLst/>
          </a:prstGeom>
          <a:solidFill>
            <a:schemeClr val="bg1">
              <a:alpha val="25000"/>
            </a:schemeClr>
          </a:solidFill>
          <a:ln w="508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9" name="Rectangle 18"/>
          <p:cNvSpPr/>
          <p:nvPr/>
        </p:nvSpPr>
        <p:spPr>
          <a:xfrm>
            <a:off x="4538955" y="885826"/>
            <a:ext cx="371612" cy="322655"/>
          </a:xfrm>
          <a:prstGeom prst="rect">
            <a:avLst/>
          </a:prstGeom>
          <a:solidFill>
            <a:schemeClr val="bg1">
              <a:alpha val="25000"/>
            </a:schemeClr>
          </a:solidFill>
          <a:ln w="508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20" name="Rectangle 19"/>
          <p:cNvSpPr/>
          <p:nvPr/>
        </p:nvSpPr>
        <p:spPr>
          <a:xfrm>
            <a:off x="4086761" y="847335"/>
            <a:ext cx="371612" cy="322655"/>
          </a:xfrm>
          <a:prstGeom prst="rect">
            <a:avLst/>
          </a:prstGeom>
          <a:solidFill>
            <a:schemeClr val="bg1">
              <a:alpha val="25000"/>
            </a:schemeClr>
          </a:solidFill>
          <a:ln w="508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21" name="Rectangle 20"/>
          <p:cNvSpPr/>
          <p:nvPr/>
        </p:nvSpPr>
        <p:spPr>
          <a:xfrm>
            <a:off x="3842764" y="1307617"/>
            <a:ext cx="371612" cy="322655"/>
          </a:xfrm>
          <a:prstGeom prst="rect">
            <a:avLst/>
          </a:prstGeom>
          <a:solidFill>
            <a:schemeClr val="bg1">
              <a:alpha val="25000"/>
            </a:schemeClr>
          </a:solidFill>
          <a:ln w="508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22" name="Rectangle 21"/>
          <p:cNvSpPr/>
          <p:nvPr/>
        </p:nvSpPr>
        <p:spPr>
          <a:xfrm>
            <a:off x="3428315" y="1507270"/>
            <a:ext cx="371612" cy="403434"/>
          </a:xfrm>
          <a:prstGeom prst="rect">
            <a:avLst/>
          </a:prstGeom>
          <a:solidFill>
            <a:schemeClr val="bg1">
              <a:alpha val="25000"/>
            </a:schemeClr>
          </a:solidFill>
          <a:ln w="508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23" name="Rectangle 22"/>
          <p:cNvSpPr/>
          <p:nvPr/>
        </p:nvSpPr>
        <p:spPr>
          <a:xfrm>
            <a:off x="3843950" y="1815148"/>
            <a:ext cx="371612" cy="403434"/>
          </a:xfrm>
          <a:prstGeom prst="rect">
            <a:avLst/>
          </a:prstGeom>
          <a:solidFill>
            <a:schemeClr val="bg1">
              <a:alpha val="25000"/>
            </a:schemeClr>
          </a:solidFill>
          <a:ln w="508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Tree>
    <p:extLst>
      <p:ext uri="{BB962C8B-B14F-4D97-AF65-F5344CB8AC3E}">
        <p14:creationId xmlns="" xmlns:p14="http://schemas.microsoft.com/office/powerpoint/2010/main" xmlns:mv="urn:schemas-microsoft-com:mac:vml" xmlns:mc="http://schemas.openxmlformats.org/markup-compatibility/2006" val="22084226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381000"/>
            <a:ext cx="8610600" cy="533400"/>
          </a:xfrm>
        </p:spPr>
        <p:txBody>
          <a:bodyPr>
            <a:normAutofit fontScale="90000"/>
          </a:bodyPr>
          <a:lstStyle/>
          <a:p>
            <a:r>
              <a:rPr lang="en-US" dirty="0" smtClean="0"/>
              <a:t>				</a:t>
            </a:r>
            <a:br>
              <a:rPr lang="en-US" dirty="0" smtClean="0"/>
            </a:br>
            <a:r>
              <a:rPr lang="en-US" dirty="0" smtClean="0"/>
              <a:t>			     </a:t>
            </a:r>
            <a:r>
              <a:rPr lang="en-US" dirty="0" smtClean="0">
                <a:solidFill>
                  <a:srgbClr val="DCDC00"/>
                </a:solidFill>
              </a:rPr>
              <a:t>AOOS Ocean Portal</a:t>
            </a:r>
          </a:p>
        </p:txBody>
      </p:sp>
      <p:sp>
        <p:nvSpPr>
          <p:cNvPr id="10243" name="Content Placeholder 2"/>
          <p:cNvSpPr>
            <a:spLocks noGrp="1"/>
          </p:cNvSpPr>
          <p:nvPr>
            <p:ph idx="1"/>
          </p:nvPr>
        </p:nvSpPr>
        <p:spPr>
          <a:xfrm>
            <a:off x="0" y="990600"/>
            <a:ext cx="4572000" cy="5867400"/>
          </a:xfrm>
        </p:spPr>
        <p:txBody>
          <a:bodyPr/>
          <a:lstStyle/>
          <a:p>
            <a:pPr algn="ctr">
              <a:buFontTx/>
              <a:buNone/>
            </a:pPr>
            <a:r>
              <a:rPr lang="en-US" sz="1800" b="1" i="1"/>
              <a:t>Linking AOOS data applications</a:t>
            </a:r>
            <a:endParaRPr lang="en-US" sz="1800"/>
          </a:p>
          <a:p>
            <a:r>
              <a:rPr lang="en-US" sz="1800"/>
              <a:t>View multiple types of </a:t>
            </a:r>
          </a:p>
          <a:p>
            <a:pPr>
              <a:buFontTx/>
              <a:buNone/>
            </a:pPr>
            <a:r>
              <a:rPr lang="en-US" sz="1800"/>
              <a:t>	data on one interface</a:t>
            </a:r>
          </a:p>
          <a:p>
            <a:pPr lvl="1"/>
            <a:r>
              <a:rPr lang="en-US" sz="1400"/>
              <a:t>Sensors</a:t>
            </a:r>
          </a:p>
          <a:p>
            <a:pPr lvl="1"/>
            <a:r>
              <a:rPr lang="en-US" sz="1400"/>
              <a:t>Models</a:t>
            </a:r>
          </a:p>
          <a:p>
            <a:pPr lvl="1"/>
            <a:r>
              <a:rPr lang="en-US" sz="1400"/>
              <a:t>Remote Sensing</a:t>
            </a:r>
          </a:p>
          <a:p>
            <a:pPr lvl="1"/>
            <a:r>
              <a:rPr lang="en-US" sz="1400"/>
              <a:t>GIS &amp; project data</a:t>
            </a:r>
          </a:p>
          <a:p>
            <a:pPr lvl="1"/>
            <a:r>
              <a:rPr lang="en-US" sz="1400"/>
              <a:t>In-situ observations</a:t>
            </a:r>
          </a:p>
          <a:p>
            <a:r>
              <a:rPr lang="en-US" sz="1800"/>
              <a:t>View available time </a:t>
            </a:r>
          </a:p>
          <a:p>
            <a:pPr>
              <a:buFontTx/>
              <a:buNone/>
            </a:pPr>
            <a:r>
              <a:rPr lang="en-US" sz="1800"/>
              <a:t>	ranges for each layer</a:t>
            </a:r>
          </a:p>
          <a:p>
            <a:r>
              <a:rPr lang="en-US" sz="1800"/>
              <a:t>Download data sets </a:t>
            </a:r>
          </a:p>
          <a:p>
            <a:pPr>
              <a:buFontTx/>
              <a:buNone/>
            </a:pPr>
            <a:r>
              <a:rPr lang="en-US" sz="1800"/>
              <a:t>	simultaneously</a:t>
            </a:r>
          </a:p>
          <a:p>
            <a:r>
              <a:rPr lang="en-US" sz="1800"/>
              <a:t>Follow links to data sources</a:t>
            </a:r>
          </a:p>
          <a:p>
            <a:r>
              <a:rPr lang="en-US" sz="1800"/>
              <a:t>Data management for integrated research projects</a:t>
            </a:r>
          </a:p>
          <a:p>
            <a:r>
              <a:rPr lang="en-US" sz="1800"/>
              <a:t>Coastal marine spatial planning tools</a:t>
            </a:r>
          </a:p>
          <a:p>
            <a:r>
              <a:rPr lang="en-US" sz="1800"/>
              <a:t>Public access to industry data</a:t>
            </a:r>
          </a:p>
          <a:p>
            <a:pPr>
              <a:buFontTx/>
              <a:buNone/>
            </a:pPr>
            <a:endParaRPr lang="en-US"/>
          </a:p>
        </p:txBody>
      </p:sp>
      <p:pic>
        <p:nvPicPr>
          <p:cNvPr id="33796" name="Picture 4"/>
          <p:cNvPicPr>
            <a:picLocks noChangeAspect="1" noChangeArrowheads="1"/>
          </p:cNvPicPr>
          <p:nvPr/>
        </p:nvPicPr>
        <p:blipFill>
          <a:blip r:embed="rId3" cstate="print"/>
          <a:srcRect/>
          <a:stretch>
            <a:fillRect/>
          </a:stretch>
        </p:blipFill>
        <p:spPr bwMode="auto">
          <a:xfrm>
            <a:off x="3368675" y="1371600"/>
            <a:ext cx="5775325"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14400" y="457200"/>
            <a:ext cx="8229600" cy="743712"/>
          </a:xfrm>
        </p:spPr>
        <p:txBody>
          <a:bodyPr>
            <a:normAutofit fontScale="90000"/>
          </a:bodyPr>
          <a:lstStyle/>
          <a:p>
            <a:pPr>
              <a:defRPr/>
            </a:pPr>
            <a:r>
              <a:rPr lang="en-US" dirty="0">
                <a:solidFill>
                  <a:srgbClr val="DCDC00"/>
                </a:solidFill>
              </a:rPr>
              <a:t>Arctic Research Assets Map</a:t>
            </a:r>
          </a:p>
        </p:txBody>
      </p:sp>
      <p:sp>
        <p:nvSpPr>
          <p:cNvPr id="6147" name="Content Placeholder 2"/>
          <p:cNvSpPr>
            <a:spLocks noGrp="1"/>
          </p:cNvSpPr>
          <p:nvPr>
            <p:ph idx="1"/>
          </p:nvPr>
        </p:nvSpPr>
        <p:spPr>
          <a:xfrm>
            <a:off x="304800" y="2438400"/>
            <a:ext cx="7772400" cy="5410200"/>
          </a:xfrm>
        </p:spPr>
        <p:txBody>
          <a:bodyPr/>
          <a:lstStyle/>
          <a:p>
            <a:pPr lvl="1">
              <a:buFontTx/>
              <a:buNone/>
              <a:defRPr/>
            </a:pPr>
            <a:endParaRPr lang="en-US" i="1" dirty="0" smtClean="0">
              <a:ea typeface="Arial" charset="0"/>
              <a:cs typeface="Arial" charset="0"/>
            </a:endParaRPr>
          </a:p>
          <a:p>
            <a:pPr lvl="1">
              <a:buFont typeface="Tahoma" charset="0"/>
              <a:buNone/>
              <a:defRPr/>
            </a:pPr>
            <a:endParaRPr lang="en-US" sz="2000" dirty="0" smtClean="0">
              <a:ea typeface="Arial" charset="0"/>
              <a:cs typeface="Arial" charset="0"/>
            </a:endParaRPr>
          </a:p>
          <a:p>
            <a:pPr lvl="1">
              <a:buFont typeface="Tahoma" charset="0"/>
              <a:buNone/>
              <a:defRPr/>
            </a:pPr>
            <a:r>
              <a:rPr lang="en-US" sz="2000" b="1" i="1" dirty="0" smtClean="0">
                <a:ea typeface="Arial" charset="0"/>
                <a:cs typeface="Arial" charset="0"/>
              </a:rPr>
              <a:t>Used for research planning</a:t>
            </a:r>
          </a:p>
          <a:p>
            <a:pPr lvl="1">
              <a:buFont typeface="Tahoma" charset="0"/>
              <a:buNone/>
              <a:defRPr/>
            </a:pPr>
            <a:endParaRPr lang="en-US" sz="2000" dirty="0" smtClean="0">
              <a:ea typeface="Arial" charset="0"/>
              <a:cs typeface="Arial" charset="0"/>
            </a:endParaRPr>
          </a:p>
          <a:p>
            <a:pPr lvl="1">
              <a:buFont typeface="Arial" charset="0"/>
              <a:buChar char="•"/>
              <a:defRPr/>
            </a:pPr>
            <a:r>
              <a:rPr lang="en-US" sz="2000" dirty="0">
                <a:ea typeface="Arial" charset="0"/>
                <a:cs typeface="Arial" charset="0"/>
              </a:rPr>
              <a:t>Reduce duplication of effort</a:t>
            </a:r>
          </a:p>
          <a:p>
            <a:pPr lvl="1">
              <a:buFont typeface="Arial" charset="0"/>
              <a:buChar char="•"/>
              <a:defRPr/>
            </a:pPr>
            <a:r>
              <a:rPr lang="en-US" sz="2000" dirty="0">
                <a:ea typeface="Arial" charset="0"/>
                <a:cs typeface="Arial" charset="0"/>
              </a:rPr>
              <a:t>Identify gaps</a:t>
            </a:r>
          </a:p>
          <a:p>
            <a:pPr lvl="1">
              <a:buFont typeface="Arial" charset="0"/>
              <a:buChar char="•"/>
              <a:defRPr/>
            </a:pPr>
            <a:r>
              <a:rPr lang="en-US" sz="2000" dirty="0" smtClean="0">
                <a:ea typeface="Arial" charset="0"/>
                <a:cs typeface="Arial" charset="0"/>
              </a:rPr>
              <a:t>Avoid </a:t>
            </a:r>
            <a:r>
              <a:rPr lang="en-US" sz="2000" dirty="0">
                <a:ea typeface="Arial" charset="0"/>
                <a:cs typeface="Arial" charset="0"/>
              </a:rPr>
              <a:t>collisions</a:t>
            </a:r>
          </a:p>
          <a:p>
            <a:pPr lvl="1">
              <a:buFont typeface="Arial" charset="0"/>
              <a:buChar char="•"/>
              <a:defRPr/>
            </a:pPr>
            <a:r>
              <a:rPr lang="en-US" sz="2000" dirty="0">
                <a:ea typeface="Arial" charset="0"/>
                <a:cs typeface="Arial" charset="0"/>
              </a:rPr>
              <a:t>Opportunities for collaboration</a:t>
            </a:r>
          </a:p>
          <a:p>
            <a:pPr lvl="1">
              <a:buFont typeface="Arial" charset="0"/>
              <a:buChar char="•"/>
              <a:defRPr/>
            </a:pPr>
            <a:r>
              <a:rPr lang="en-US" sz="2000" dirty="0">
                <a:ea typeface="Arial" charset="0"/>
                <a:cs typeface="Arial" charset="0"/>
              </a:rPr>
              <a:t>Holistic view of research </a:t>
            </a:r>
            <a:r>
              <a:rPr lang="en-US" sz="2000" dirty="0" smtClean="0">
                <a:ea typeface="Arial" charset="0"/>
                <a:cs typeface="Arial" charset="0"/>
              </a:rPr>
              <a:t>effort</a:t>
            </a:r>
          </a:p>
          <a:p>
            <a:pPr lvl="1">
              <a:buFont typeface="Arial" charset="0"/>
              <a:buChar char="•"/>
              <a:defRPr/>
            </a:pPr>
            <a:endParaRPr lang="en-US" sz="2000" dirty="0" smtClean="0">
              <a:ea typeface="Arial" charset="0"/>
              <a:cs typeface="Arial" charset="0"/>
            </a:endParaRPr>
          </a:p>
          <a:p>
            <a:pPr lvl="1">
              <a:buFont typeface="Arial" charset="0"/>
              <a:buChar char="•"/>
              <a:defRPr/>
            </a:pPr>
            <a:r>
              <a:rPr lang="en-US" i="1" dirty="0" smtClean="0">
                <a:ea typeface="Arial" charset="0"/>
                <a:cs typeface="Arial" charset="0"/>
              </a:rPr>
              <a:t>Now expanding to western AK and then statewide</a:t>
            </a:r>
          </a:p>
          <a:p>
            <a:pPr>
              <a:buFontTx/>
              <a:buNone/>
              <a:defRPr/>
            </a:pPr>
            <a:endParaRPr lang="en-US" dirty="0"/>
          </a:p>
        </p:txBody>
      </p:sp>
      <p:pic>
        <p:nvPicPr>
          <p:cNvPr id="27652" name="Picture 4"/>
          <p:cNvPicPr>
            <a:picLocks noChangeAspect="1" noChangeArrowheads="1"/>
          </p:cNvPicPr>
          <p:nvPr/>
        </p:nvPicPr>
        <p:blipFill>
          <a:blip r:embed="rId2" cstate="print"/>
          <a:srcRect/>
          <a:stretch>
            <a:fillRect/>
          </a:stretch>
        </p:blipFill>
        <p:spPr bwMode="auto">
          <a:xfrm>
            <a:off x="4648200" y="3048000"/>
            <a:ext cx="4300538" cy="2822575"/>
          </a:xfrm>
          <a:prstGeom prst="rect">
            <a:avLst/>
          </a:prstGeom>
          <a:noFill/>
          <a:ln w="9525">
            <a:solidFill>
              <a:schemeClr val="tx1"/>
            </a:solidFill>
            <a:miter lim="800000"/>
            <a:headEnd/>
            <a:tailEnd/>
          </a:ln>
        </p:spPr>
      </p:pic>
      <p:pic>
        <p:nvPicPr>
          <p:cNvPr id="27653" name="Picture 2"/>
          <p:cNvPicPr>
            <a:picLocks noChangeAspect="1" noChangeArrowheads="1"/>
          </p:cNvPicPr>
          <p:nvPr/>
        </p:nvPicPr>
        <p:blipFill>
          <a:blip r:embed="rId3" cstate="print"/>
          <a:srcRect/>
          <a:stretch>
            <a:fillRect/>
          </a:stretch>
        </p:blipFill>
        <p:spPr bwMode="auto">
          <a:xfrm>
            <a:off x="5867400" y="1371600"/>
            <a:ext cx="2036763" cy="1371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772400" cy="685800"/>
          </a:xfrm>
        </p:spPr>
        <p:txBody>
          <a:bodyPr/>
          <a:lstStyle/>
          <a:p>
            <a:pPr algn="ctr"/>
            <a:r>
              <a:rPr lang="en-US" sz="4400" dirty="0" smtClean="0">
                <a:solidFill>
                  <a:srgbClr val="DCDC00"/>
                </a:solidFill>
              </a:rPr>
              <a:t>Real-Time Sensor Map</a:t>
            </a:r>
            <a:endParaRPr lang="en-US" sz="4400" dirty="0">
              <a:solidFill>
                <a:srgbClr val="DCDC00"/>
              </a:solidFill>
            </a:endParaRPr>
          </a:p>
        </p:txBody>
      </p:sp>
      <p:sp>
        <p:nvSpPr>
          <p:cNvPr id="3" name="Text Placeholder 2"/>
          <p:cNvSpPr>
            <a:spLocks noGrp="1"/>
          </p:cNvSpPr>
          <p:nvPr>
            <p:ph type="body" idx="1"/>
          </p:nvPr>
        </p:nvSpPr>
        <p:spPr>
          <a:xfrm>
            <a:off x="228600" y="1295400"/>
            <a:ext cx="8150352" cy="4876800"/>
          </a:xfrm>
        </p:spPr>
        <p:txBody>
          <a:bodyPr>
            <a:normAutofit/>
          </a:bodyPr>
          <a:lstStyle/>
          <a:p>
            <a:r>
              <a:rPr lang="en-US" sz="1800" u="sng" dirty="0" smtClean="0">
                <a:latin typeface="Arial" pitchFamily="34" charset="0"/>
                <a:cs typeface="Arial" pitchFamily="34" charset="0"/>
              </a:rPr>
              <a:t>Over 3,000 sensors</a:t>
            </a:r>
          </a:p>
          <a:p>
            <a:endParaRPr lang="en-US" dirty="0" smtClean="0"/>
          </a:p>
          <a:p>
            <a:endParaRPr lang="en-US" dirty="0" smtClean="0"/>
          </a:p>
          <a:p>
            <a:endParaRPr lang="en-US" dirty="0"/>
          </a:p>
        </p:txBody>
      </p:sp>
      <p:sp>
        <p:nvSpPr>
          <p:cNvPr id="10" name="TextBox 9"/>
          <p:cNvSpPr txBox="1"/>
          <p:nvPr/>
        </p:nvSpPr>
        <p:spPr>
          <a:xfrm>
            <a:off x="457200" y="1752600"/>
            <a:ext cx="4267200" cy="4801314"/>
          </a:xfrm>
          <a:prstGeom prst="rect">
            <a:avLst/>
          </a:prstGeom>
          <a:noFill/>
        </p:spPr>
        <p:txBody>
          <a:bodyPr wrap="square" rtlCol="0">
            <a:spAutoFit/>
          </a:bodyPr>
          <a:lstStyle/>
          <a:p>
            <a:r>
              <a:rPr lang="en-US" dirty="0" smtClean="0">
                <a:latin typeface="Arial" pitchFamily="34" charset="0"/>
                <a:cs typeface="Arial" pitchFamily="34" charset="0"/>
              </a:rPr>
              <a:t>Air temp</a:t>
            </a:r>
          </a:p>
          <a:p>
            <a:r>
              <a:rPr lang="en-US" dirty="0" smtClean="0">
                <a:latin typeface="Arial" pitchFamily="34" charset="0"/>
                <a:cs typeface="Arial" pitchFamily="34" charset="0"/>
              </a:rPr>
              <a:t>Barometric Pressure</a:t>
            </a:r>
          </a:p>
          <a:p>
            <a:r>
              <a:rPr lang="en-US" dirty="0" smtClean="0">
                <a:latin typeface="Arial" pitchFamily="34" charset="0"/>
                <a:cs typeface="Arial" pitchFamily="34" charset="0"/>
              </a:rPr>
              <a:t>Currents</a:t>
            </a:r>
          </a:p>
          <a:p>
            <a:r>
              <a:rPr lang="en-US" dirty="0" smtClean="0">
                <a:latin typeface="Arial" pitchFamily="34" charset="0"/>
                <a:cs typeface="Arial" pitchFamily="34" charset="0"/>
              </a:rPr>
              <a:t>Water level</a:t>
            </a:r>
          </a:p>
          <a:p>
            <a:r>
              <a:rPr lang="en-US" dirty="0" smtClean="0">
                <a:latin typeface="Arial" pitchFamily="34" charset="0"/>
                <a:cs typeface="Arial" pitchFamily="34" charset="0"/>
              </a:rPr>
              <a:t>Ground temp</a:t>
            </a:r>
          </a:p>
          <a:p>
            <a:r>
              <a:rPr lang="en-US" dirty="0" smtClean="0">
                <a:latin typeface="Arial" pitchFamily="34" charset="0"/>
                <a:cs typeface="Arial" pitchFamily="34" charset="0"/>
              </a:rPr>
              <a:t>Precipitation</a:t>
            </a:r>
          </a:p>
          <a:p>
            <a:r>
              <a:rPr lang="en-US" dirty="0" smtClean="0">
                <a:latin typeface="Arial" pitchFamily="34" charset="0"/>
                <a:cs typeface="Arial" pitchFamily="34" charset="0"/>
              </a:rPr>
              <a:t>Humidity</a:t>
            </a:r>
          </a:p>
          <a:p>
            <a:r>
              <a:rPr lang="en-US" dirty="0" smtClean="0">
                <a:latin typeface="Arial" pitchFamily="34" charset="0"/>
                <a:cs typeface="Arial" pitchFamily="34" charset="0"/>
              </a:rPr>
              <a:t>Salinity</a:t>
            </a:r>
          </a:p>
          <a:p>
            <a:r>
              <a:rPr lang="en-US" dirty="0" smtClean="0">
                <a:latin typeface="Arial" pitchFamily="34" charset="0"/>
                <a:cs typeface="Arial" pitchFamily="34" charset="0"/>
              </a:rPr>
              <a:t>Snow depth</a:t>
            </a:r>
          </a:p>
          <a:p>
            <a:r>
              <a:rPr lang="en-US" dirty="0" smtClean="0">
                <a:latin typeface="Arial" pitchFamily="34" charset="0"/>
                <a:cs typeface="Arial" pitchFamily="34" charset="0"/>
              </a:rPr>
              <a:t>Stream flow</a:t>
            </a:r>
          </a:p>
          <a:p>
            <a:r>
              <a:rPr lang="en-US" dirty="0" smtClean="0">
                <a:latin typeface="Arial" pitchFamily="34" charset="0"/>
                <a:cs typeface="Arial" pitchFamily="34" charset="0"/>
              </a:rPr>
              <a:t>Stream height</a:t>
            </a:r>
          </a:p>
          <a:p>
            <a:r>
              <a:rPr lang="en-US" dirty="0" smtClean="0">
                <a:latin typeface="Arial" pitchFamily="34" charset="0"/>
                <a:cs typeface="Arial" pitchFamily="34" charset="0"/>
              </a:rPr>
              <a:t>Tides</a:t>
            </a:r>
          </a:p>
          <a:p>
            <a:r>
              <a:rPr lang="en-US" dirty="0" smtClean="0">
                <a:latin typeface="Arial" pitchFamily="34" charset="0"/>
                <a:cs typeface="Arial" pitchFamily="34" charset="0"/>
              </a:rPr>
              <a:t>Water temp</a:t>
            </a:r>
          </a:p>
          <a:p>
            <a:r>
              <a:rPr lang="en-US" dirty="0" smtClean="0">
                <a:latin typeface="Arial" pitchFamily="34" charset="0"/>
                <a:cs typeface="Arial" pitchFamily="34" charset="0"/>
              </a:rPr>
              <a:t>Web cams</a:t>
            </a:r>
          </a:p>
          <a:p>
            <a:r>
              <a:rPr lang="en-US" dirty="0" smtClean="0">
                <a:latin typeface="Arial" pitchFamily="34" charset="0"/>
                <a:cs typeface="Arial" pitchFamily="34" charset="0"/>
              </a:rPr>
              <a:t>Weather</a:t>
            </a:r>
          </a:p>
          <a:p>
            <a:r>
              <a:rPr lang="en-US" dirty="0" smtClean="0">
                <a:latin typeface="Arial" pitchFamily="34" charset="0"/>
                <a:cs typeface="Arial" pitchFamily="34" charset="0"/>
              </a:rPr>
              <a:t>Wind</a:t>
            </a:r>
          </a:p>
          <a:p>
            <a:r>
              <a:rPr lang="en-US" dirty="0" smtClean="0">
                <a:latin typeface="Arial" pitchFamily="34" charset="0"/>
                <a:cs typeface="Arial" pitchFamily="34" charset="0"/>
              </a:rPr>
              <a:t>More….</a:t>
            </a:r>
          </a:p>
        </p:txBody>
      </p:sp>
      <p:pic>
        <p:nvPicPr>
          <p:cNvPr id="8" name="Picture 7"/>
          <p:cNvPicPr/>
          <p:nvPr/>
        </p:nvPicPr>
        <p:blipFill>
          <a:blip r:embed="rId3" cstate="screen"/>
          <a:srcRect/>
          <a:stretch>
            <a:fillRect/>
          </a:stretch>
        </p:blipFill>
        <p:spPr bwMode="auto">
          <a:xfrm>
            <a:off x="2819400" y="1295400"/>
            <a:ext cx="6096000" cy="3970696"/>
          </a:xfrm>
          <a:prstGeom prst="rect">
            <a:avLst/>
          </a:prstGeom>
          <a:noFill/>
          <a:ln w="9525">
            <a:solidFill>
              <a:schemeClr val="bg1"/>
            </a:solid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6172200" y="4724400"/>
            <a:ext cx="2466975" cy="1847850"/>
          </a:xfrm>
          <a:prstGeom prst="rect">
            <a:avLst/>
          </a:prstGeom>
          <a:noFill/>
          <a:ln w="9525">
            <a:solidFill>
              <a:schemeClr val="bg1"/>
            </a:solid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2133600" y="4876800"/>
            <a:ext cx="1236476" cy="1590675"/>
          </a:xfrm>
          <a:prstGeom prst="rect">
            <a:avLst/>
          </a:prstGeom>
          <a:noFill/>
          <a:ln w="9525">
            <a:solidFill>
              <a:schemeClr val="bg1"/>
            </a:solid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3733800" y="5029200"/>
            <a:ext cx="2162175" cy="1438829"/>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CDC00"/>
                </a:solidFill>
              </a:rPr>
              <a:t>Winds</a:t>
            </a:r>
            <a:endParaRPr lang="en-US" dirty="0">
              <a:solidFill>
                <a:srgbClr val="DCDC00"/>
              </a:solidFill>
            </a:endParaRPr>
          </a:p>
        </p:txBody>
      </p:sp>
      <p:sp>
        <p:nvSpPr>
          <p:cNvPr id="3" name="Text Placeholder 2"/>
          <p:cNvSpPr>
            <a:spLocks noGrp="1"/>
          </p:cNvSpPr>
          <p:nvPr>
            <p:ph type="body" idx="1"/>
          </p:nvPr>
        </p:nvSpPr>
        <p:spPr/>
        <p:txBody>
          <a:bodyPr/>
          <a:lstStyle/>
          <a:p>
            <a:endParaRPr lang="en-US" dirty="0"/>
          </a:p>
        </p:txBody>
      </p:sp>
      <p:pic>
        <p:nvPicPr>
          <p:cNvPr id="4" name="Picture 3"/>
          <p:cNvPicPr/>
          <p:nvPr/>
        </p:nvPicPr>
        <p:blipFill>
          <a:blip r:embed="rId2" cstate="print"/>
          <a:srcRect l="9677" t="18219" r="39785" b="13872"/>
          <a:stretch>
            <a:fillRect/>
          </a:stretch>
        </p:blipFill>
        <p:spPr bwMode="auto">
          <a:xfrm>
            <a:off x="3810000" y="304800"/>
            <a:ext cx="4724400" cy="4114800"/>
          </a:xfrm>
          <a:prstGeom prst="rect">
            <a:avLst/>
          </a:prstGeom>
          <a:noFill/>
          <a:ln w="9525">
            <a:solidFill>
              <a:schemeClr val="bg1"/>
            </a:solidFill>
            <a:miter lim="800000"/>
            <a:headEnd/>
            <a:tailEnd/>
          </a:ln>
        </p:spPr>
      </p:pic>
      <p:pic>
        <p:nvPicPr>
          <p:cNvPr id="6" name="Picture 5"/>
          <p:cNvPicPr/>
          <p:nvPr/>
        </p:nvPicPr>
        <p:blipFill>
          <a:blip r:embed="rId3" cstate="print"/>
          <a:srcRect l="1923" t="51026" r="29327" b="10256"/>
          <a:stretch>
            <a:fillRect/>
          </a:stretch>
        </p:blipFill>
        <p:spPr bwMode="auto">
          <a:xfrm>
            <a:off x="1752600" y="4572000"/>
            <a:ext cx="5991225"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0"/>
            <a:ext cx="3584448" cy="850392"/>
          </a:xfrm>
        </p:spPr>
        <p:txBody>
          <a:bodyPr/>
          <a:lstStyle/>
          <a:p>
            <a:r>
              <a:rPr lang="en-US" sz="3600" dirty="0" smtClean="0">
                <a:solidFill>
                  <a:srgbClr val="DCDC00"/>
                </a:solidFill>
                <a:latin typeface="Arial" pitchFamily="34" charset="0"/>
                <a:cs typeface="Arial" pitchFamily="34" charset="0"/>
              </a:rPr>
              <a:t>Water temp</a:t>
            </a:r>
            <a:endParaRPr lang="en-US" sz="3600" dirty="0">
              <a:solidFill>
                <a:srgbClr val="DCDC00"/>
              </a:solidFill>
              <a:latin typeface="Arial" pitchFamily="34" charset="0"/>
              <a:cs typeface="Arial" pitchFamily="34" charset="0"/>
            </a:endParaRPr>
          </a:p>
        </p:txBody>
      </p:sp>
      <p:sp>
        <p:nvSpPr>
          <p:cNvPr id="3" name="Text Placeholder 2"/>
          <p:cNvSpPr>
            <a:spLocks noGrp="1"/>
          </p:cNvSpPr>
          <p:nvPr>
            <p:ph type="body" idx="1"/>
          </p:nvPr>
        </p:nvSpPr>
        <p:spPr>
          <a:xfrm>
            <a:off x="1676400" y="304800"/>
            <a:ext cx="3813048" cy="762000"/>
          </a:xfrm>
        </p:spPr>
        <p:txBody>
          <a:bodyPr>
            <a:normAutofit/>
          </a:bodyPr>
          <a:lstStyle/>
          <a:p>
            <a:r>
              <a:rPr lang="en-US" sz="3600" b="1" dirty="0" smtClean="0">
                <a:solidFill>
                  <a:srgbClr val="DCDC00"/>
                </a:solidFill>
                <a:latin typeface="Arial" pitchFamily="34" charset="0"/>
                <a:cs typeface="Arial" pitchFamily="34" charset="0"/>
              </a:rPr>
              <a:t>Tidal Predictions</a:t>
            </a:r>
            <a:endParaRPr lang="en-US" sz="3600" b="1" dirty="0">
              <a:solidFill>
                <a:srgbClr val="DCDC00"/>
              </a:solidFill>
              <a:latin typeface="Arial" pitchFamily="34" charset="0"/>
              <a:cs typeface="Arial" pitchFamily="34" charset="0"/>
            </a:endParaRPr>
          </a:p>
        </p:txBody>
      </p:sp>
      <p:pic>
        <p:nvPicPr>
          <p:cNvPr id="4" name="Picture 3"/>
          <p:cNvPicPr/>
          <p:nvPr/>
        </p:nvPicPr>
        <p:blipFill>
          <a:blip r:embed="rId2" cstate="print"/>
          <a:srcRect l="9135" t="26154" r="35096" b="11538"/>
          <a:stretch>
            <a:fillRect/>
          </a:stretch>
        </p:blipFill>
        <p:spPr bwMode="auto">
          <a:xfrm>
            <a:off x="685800" y="3581400"/>
            <a:ext cx="3314700" cy="2314575"/>
          </a:xfrm>
          <a:prstGeom prst="rect">
            <a:avLst/>
          </a:prstGeom>
          <a:noFill/>
          <a:ln w="9525">
            <a:noFill/>
            <a:miter lim="800000"/>
            <a:headEnd/>
            <a:tailEnd/>
          </a:ln>
        </p:spPr>
      </p:pic>
      <p:pic>
        <p:nvPicPr>
          <p:cNvPr id="5" name="Picture 4"/>
          <p:cNvPicPr/>
          <p:nvPr/>
        </p:nvPicPr>
        <p:blipFill>
          <a:blip r:embed="rId3" cstate="print"/>
          <a:srcRect l="10337" t="19359" r="30689" b="10897"/>
          <a:stretch>
            <a:fillRect/>
          </a:stretch>
        </p:blipFill>
        <p:spPr bwMode="auto">
          <a:xfrm>
            <a:off x="4572000" y="838200"/>
            <a:ext cx="3505200" cy="2590800"/>
          </a:xfrm>
          <a:prstGeom prst="rect">
            <a:avLst/>
          </a:prstGeom>
          <a:noFill/>
          <a:ln w="9525">
            <a:noFill/>
            <a:miter lim="800000"/>
            <a:headEnd/>
            <a:tailEnd/>
          </a:ln>
        </p:spPr>
      </p:pic>
      <p:pic>
        <p:nvPicPr>
          <p:cNvPr id="6" name="Picture 5"/>
          <p:cNvPicPr/>
          <p:nvPr/>
        </p:nvPicPr>
        <p:blipFill>
          <a:blip r:embed="rId4" cstate="print"/>
          <a:srcRect l="1923" t="50513" r="29647" b="11026"/>
          <a:stretch>
            <a:fillRect/>
          </a:stretch>
        </p:blipFill>
        <p:spPr bwMode="auto">
          <a:xfrm>
            <a:off x="3429000" y="5181600"/>
            <a:ext cx="4067175" cy="1428750"/>
          </a:xfrm>
          <a:prstGeom prst="rect">
            <a:avLst/>
          </a:prstGeom>
          <a:noFill/>
          <a:ln w="9525">
            <a:noFill/>
            <a:miter lim="800000"/>
            <a:headEnd/>
            <a:tailEnd/>
          </a:ln>
        </p:spPr>
      </p:pic>
      <p:pic>
        <p:nvPicPr>
          <p:cNvPr id="7" name="Picture 6"/>
          <p:cNvPicPr/>
          <p:nvPr/>
        </p:nvPicPr>
        <p:blipFill>
          <a:blip r:embed="rId5" cstate="print"/>
          <a:srcRect l="2083" t="50769" r="29968" b="10769"/>
          <a:stretch>
            <a:fillRect/>
          </a:stretch>
        </p:blipFill>
        <p:spPr bwMode="auto">
          <a:xfrm>
            <a:off x="914400" y="1371600"/>
            <a:ext cx="4038600"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l="12179" t="18462" r="29968" b="15641"/>
          <a:stretch>
            <a:fillRect/>
          </a:stretch>
        </p:blipFill>
        <p:spPr bwMode="auto">
          <a:xfrm>
            <a:off x="1524000" y="1600200"/>
            <a:ext cx="5486400" cy="3886200"/>
          </a:xfrm>
          <a:prstGeom prst="rect">
            <a:avLst/>
          </a:prstGeom>
          <a:noFill/>
          <a:ln w="9525">
            <a:noFill/>
            <a:miter lim="800000"/>
            <a:headEnd/>
            <a:tailEnd/>
          </a:ln>
        </p:spPr>
      </p:pic>
      <p:sp>
        <p:nvSpPr>
          <p:cNvPr id="5" name="TextBox 4"/>
          <p:cNvSpPr txBox="1"/>
          <p:nvPr/>
        </p:nvSpPr>
        <p:spPr>
          <a:xfrm>
            <a:off x="2971800" y="533400"/>
            <a:ext cx="3023421" cy="861774"/>
          </a:xfrm>
          <a:prstGeom prst="rect">
            <a:avLst/>
          </a:prstGeom>
          <a:noFill/>
        </p:spPr>
        <p:txBody>
          <a:bodyPr wrap="none" rtlCol="0">
            <a:spAutoFit/>
          </a:bodyPr>
          <a:lstStyle/>
          <a:p>
            <a:r>
              <a:rPr lang="en-US" sz="5000" dirty="0" smtClean="0">
                <a:solidFill>
                  <a:srgbClr val="DCDC00"/>
                </a:solidFill>
                <a:latin typeface="Arial" pitchFamily="34" charset="0"/>
                <a:cs typeface="Arial" pitchFamily="34" charset="0"/>
              </a:rPr>
              <a:t>Webcams </a:t>
            </a:r>
            <a:endParaRPr lang="en-US" sz="5000" dirty="0">
              <a:solidFill>
                <a:srgbClr val="DCDC00"/>
              </a:solidFill>
              <a:latin typeface="Arial" pitchFamily="34" charset="0"/>
              <a:cs typeface="Arial" pitchFamily="34" charset="0"/>
            </a:endParaRPr>
          </a:p>
        </p:txBody>
      </p:sp>
      <p:pic>
        <p:nvPicPr>
          <p:cNvPr id="6" name="Picture 5"/>
          <p:cNvPicPr/>
          <p:nvPr/>
        </p:nvPicPr>
        <p:blipFill>
          <a:blip r:embed="rId4" cstate="print"/>
          <a:srcRect l="20353" t="21026" r="29968" b="20256"/>
          <a:stretch>
            <a:fillRect/>
          </a:stretch>
        </p:blipFill>
        <p:spPr bwMode="auto">
          <a:xfrm>
            <a:off x="6191250" y="4676775"/>
            <a:ext cx="2952750" cy="2181225"/>
          </a:xfrm>
          <a:prstGeom prst="rect">
            <a:avLst/>
          </a:prstGeom>
          <a:noFill/>
          <a:ln w="9525">
            <a:solidFill>
              <a:schemeClr val="bg1"/>
            </a:solidFill>
            <a:miter lim="800000"/>
            <a:headEnd/>
            <a:tailEnd/>
          </a:ln>
        </p:spPr>
      </p:pic>
      <p:pic>
        <p:nvPicPr>
          <p:cNvPr id="7" name="Picture 6"/>
          <p:cNvPicPr/>
          <p:nvPr/>
        </p:nvPicPr>
        <p:blipFill>
          <a:blip r:embed="rId5" cstate="print"/>
          <a:srcRect l="20192" t="25897" r="30449" b="18462"/>
          <a:stretch>
            <a:fillRect/>
          </a:stretch>
        </p:blipFill>
        <p:spPr bwMode="auto">
          <a:xfrm>
            <a:off x="0" y="0"/>
            <a:ext cx="2667000" cy="1990725"/>
          </a:xfrm>
          <a:prstGeom prst="rect">
            <a:avLst/>
          </a:prstGeom>
          <a:noFill/>
          <a:ln w="9525">
            <a:solidFill>
              <a:schemeClr val="bg1"/>
            </a:solidFill>
            <a:miter lim="800000"/>
            <a:headEnd/>
            <a:tailEnd/>
          </a:ln>
        </p:spPr>
      </p:pic>
      <p:pic>
        <p:nvPicPr>
          <p:cNvPr id="8" name="Picture 7"/>
          <p:cNvPicPr/>
          <p:nvPr/>
        </p:nvPicPr>
        <p:blipFill>
          <a:blip r:embed="rId6" cstate="print"/>
          <a:srcRect l="21314" t="35128" r="30449" b="18205"/>
          <a:stretch>
            <a:fillRect/>
          </a:stretch>
        </p:blipFill>
        <p:spPr bwMode="auto">
          <a:xfrm>
            <a:off x="6276975" y="0"/>
            <a:ext cx="2867025" cy="1733550"/>
          </a:xfrm>
          <a:prstGeom prst="rect">
            <a:avLst/>
          </a:prstGeom>
          <a:noFill/>
          <a:ln w="9525">
            <a:solidFill>
              <a:schemeClr val="bg1"/>
            </a:solidFill>
            <a:miter lim="800000"/>
            <a:headEnd/>
            <a:tailEnd/>
          </a:ln>
        </p:spPr>
      </p:pic>
      <p:pic>
        <p:nvPicPr>
          <p:cNvPr id="9" name="Picture 8"/>
          <p:cNvPicPr/>
          <p:nvPr/>
        </p:nvPicPr>
        <p:blipFill>
          <a:blip r:embed="rId7" cstate="print"/>
          <a:srcRect l="20192" t="25385" r="30449" b="18205"/>
          <a:stretch>
            <a:fillRect/>
          </a:stretch>
        </p:blipFill>
        <p:spPr bwMode="auto">
          <a:xfrm>
            <a:off x="0" y="2895600"/>
            <a:ext cx="1981200" cy="1409700"/>
          </a:xfrm>
          <a:prstGeom prst="rect">
            <a:avLst/>
          </a:prstGeom>
          <a:noFill/>
          <a:ln w="9525">
            <a:solidFill>
              <a:schemeClr val="bg1"/>
            </a:solidFill>
            <a:miter lim="800000"/>
            <a:headEnd/>
            <a:tailEnd/>
          </a:ln>
        </p:spPr>
      </p:pic>
      <p:pic>
        <p:nvPicPr>
          <p:cNvPr id="10" name="Picture 9"/>
          <p:cNvPicPr/>
          <p:nvPr/>
        </p:nvPicPr>
        <p:blipFill>
          <a:blip r:embed="rId8" cstate="print"/>
          <a:srcRect l="19872" t="22308" r="31410" b="28461"/>
          <a:stretch>
            <a:fillRect/>
          </a:stretch>
        </p:blipFill>
        <p:spPr bwMode="auto">
          <a:xfrm>
            <a:off x="0" y="5029200"/>
            <a:ext cx="2895600" cy="1828800"/>
          </a:xfrm>
          <a:prstGeom prst="rect">
            <a:avLst/>
          </a:prstGeom>
          <a:noFill/>
          <a:ln w="9525">
            <a:solidFill>
              <a:schemeClr val="bg1"/>
            </a:solidFill>
            <a:miter lim="800000"/>
            <a:headEnd/>
            <a:tailEnd/>
          </a:ln>
        </p:spPr>
      </p:pic>
      <p:pic>
        <p:nvPicPr>
          <p:cNvPr id="11" name="Picture 10"/>
          <p:cNvPicPr/>
          <p:nvPr/>
        </p:nvPicPr>
        <p:blipFill>
          <a:blip r:embed="rId9" cstate="print"/>
          <a:srcRect l="20673" t="24872" r="30449" b="18205"/>
          <a:stretch>
            <a:fillRect/>
          </a:stretch>
        </p:blipFill>
        <p:spPr bwMode="auto">
          <a:xfrm>
            <a:off x="3352800" y="5181600"/>
            <a:ext cx="2371725" cy="1428750"/>
          </a:xfrm>
          <a:prstGeom prst="rect">
            <a:avLst/>
          </a:prstGeom>
          <a:noFill/>
          <a:ln w="9525">
            <a:solidFill>
              <a:schemeClr val="bg1"/>
            </a:solidFill>
            <a:miter lim="800000"/>
            <a:headEnd/>
            <a:tailEnd/>
          </a:ln>
        </p:spPr>
      </p:pic>
      <p:pic>
        <p:nvPicPr>
          <p:cNvPr id="12" name="Picture 11"/>
          <p:cNvPicPr/>
          <p:nvPr/>
        </p:nvPicPr>
        <p:blipFill>
          <a:blip r:embed="rId10" cstate="print"/>
          <a:srcRect l="20192" t="25641" r="30609" b="18974"/>
          <a:stretch>
            <a:fillRect/>
          </a:stretch>
        </p:blipFill>
        <p:spPr bwMode="auto">
          <a:xfrm>
            <a:off x="7239000" y="1981200"/>
            <a:ext cx="1600200" cy="1219200"/>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772400" cy="990600"/>
          </a:xfrm>
        </p:spPr>
        <p:txBody>
          <a:bodyPr/>
          <a:lstStyle/>
          <a:p>
            <a:pPr algn="ctr"/>
            <a:r>
              <a:rPr lang="en-US" sz="4400" dirty="0" smtClean="0">
                <a:solidFill>
                  <a:srgbClr val="DCDC00"/>
                </a:solidFill>
              </a:rPr>
              <a:t>Who is AOOS?</a:t>
            </a:r>
            <a:endParaRPr lang="en-US" sz="4400" dirty="0">
              <a:solidFill>
                <a:srgbClr val="DCDC00"/>
              </a:solidFill>
            </a:endParaRPr>
          </a:p>
        </p:txBody>
      </p:sp>
      <p:sp>
        <p:nvSpPr>
          <p:cNvPr id="3" name="Content Placeholder 2"/>
          <p:cNvSpPr>
            <a:spLocks noGrp="1"/>
          </p:cNvSpPr>
          <p:nvPr>
            <p:ph type="body" idx="1"/>
          </p:nvPr>
        </p:nvSpPr>
        <p:spPr>
          <a:xfrm>
            <a:off x="533400" y="1905000"/>
            <a:ext cx="4575048" cy="4953000"/>
          </a:xfrm>
        </p:spPr>
        <p:txBody>
          <a:bodyPr>
            <a:normAutofit/>
          </a:bodyPr>
          <a:lstStyle/>
          <a:p>
            <a:r>
              <a:rPr lang="en-US" sz="2000" b="1" dirty="0" smtClean="0">
                <a:solidFill>
                  <a:schemeClr val="accent4"/>
                </a:solidFill>
                <a:latin typeface="Arial" pitchFamily="34" charset="0"/>
                <a:cs typeface="Arial" pitchFamily="34" charset="0"/>
              </a:rPr>
              <a:t>AOOS Mission</a:t>
            </a:r>
          </a:p>
          <a:p>
            <a:r>
              <a:rPr lang="en-US" sz="2000" u="sng" dirty="0" smtClean="0">
                <a:latin typeface="Arial" pitchFamily="34" charset="0"/>
                <a:cs typeface="Arial" pitchFamily="34" charset="0"/>
              </a:rPr>
              <a:t>Easy access</a:t>
            </a:r>
            <a:r>
              <a:rPr lang="en-US" sz="2000" dirty="0" smtClean="0">
                <a:latin typeface="Arial" pitchFamily="34" charset="0"/>
                <a:cs typeface="Arial" pitchFamily="34" charset="0"/>
              </a:rPr>
              <a:t> to physical, chemical, and biological data</a:t>
            </a:r>
          </a:p>
          <a:p>
            <a:pPr>
              <a:buFont typeface="Arial" pitchFamily="34" charset="0"/>
              <a:buChar char="•"/>
            </a:pP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Network of ocean and coastal observations – if AOOS can’t provide it,</a:t>
            </a:r>
          </a:p>
          <a:p>
            <a:r>
              <a:rPr lang="en-US" sz="2000" dirty="0" smtClean="0">
                <a:latin typeface="Arial" pitchFamily="34" charset="0"/>
                <a:cs typeface="Arial" pitchFamily="34" charset="0"/>
              </a:rPr>
              <a:t>who can? FACILITATION ROLE</a:t>
            </a:r>
          </a:p>
          <a:p>
            <a:pPr>
              <a:buFont typeface="Arial" pitchFamily="34" charset="0"/>
              <a:buChar char="•"/>
            </a:pP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Information products and tools for informed decision-making</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ALASKA REGIONAL COMMPONENT OFNATIONAL  SYSTEM ESTABLISHED BY CONGRESS</a:t>
            </a:r>
          </a:p>
        </p:txBody>
      </p:sp>
      <p:pic>
        <p:nvPicPr>
          <p:cNvPr id="20" name="Picture 2" descr="P6020141"/>
          <p:cNvPicPr>
            <a:picLocks noChangeAspect="1" noChangeArrowheads="1"/>
          </p:cNvPicPr>
          <p:nvPr/>
        </p:nvPicPr>
        <p:blipFill>
          <a:blip r:embed="rId3" cstate="screen"/>
          <a:srcRect/>
          <a:stretch>
            <a:fillRect/>
          </a:stretch>
        </p:blipFill>
        <p:spPr bwMode="auto">
          <a:xfrm>
            <a:off x="5410200" y="1981200"/>
            <a:ext cx="3200400" cy="4267200"/>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1447800" y="5486400"/>
            <a:ext cx="7086600" cy="1128712"/>
          </a:xfrm>
        </p:spPr>
        <p:txBody>
          <a:bodyPr>
            <a:normAutofit/>
          </a:bodyPr>
          <a:lstStyle/>
          <a:p>
            <a:pPr>
              <a:buClr>
                <a:schemeClr val="tx1"/>
              </a:buClr>
              <a:buFont typeface="Arial" pitchFamily="34" charset="0"/>
              <a:buChar char="•"/>
            </a:pPr>
            <a:endParaRPr lang="en-US" sz="2000" dirty="0">
              <a:latin typeface="Arial" pitchFamily="34" charset="0"/>
              <a:cs typeface="Arial" pitchFamily="34" charset="0"/>
            </a:endParaRPr>
          </a:p>
        </p:txBody>
      </p:sp>
      <p:pic>
        <p:nvPicPr>
          <p:cNvPr id="7" name="Picture 6"/>
          <p:cNvPicPr/>
          <p:nvPr/>
        </p:nvPicPr>
        <p:blipFill>
          <a:blip r:embed="rId2" cstate="print"/>
          <a:srcRect l="1282" t="46410" r="29167" b="11795"/>
          <a:stretch>
            <a:fillRect/>
          </a:stretch>
        </p:blipFill>
        <p:spPr bwMode="auto">
          <a:xfrm>
            <a:off x="0" y="5029200"/>
            <a:ext cx="9144000" cy="1828800"/>
          </a:xfrm>
          <a:prstGeom prst="rect">
            <a:avLst/>
          </a:prstGeom>
          <a:noFill/>
          <a:ln w="9525">
            <a:solidFill>
              <a:schemeClr val="tx1"/>
            </a:solidFill>
            <a:miter lim="800000"/>
            <a:headEnd/>
            <a:tailEnd/>
          </a:ln>
        </p:spPr>
      </p:pic>
      <p:pic>
        <p:nvPicPr>
          <p:cNvPr id="6" name="Picture 5"/>
          <p:cNvPicPr/>
          <p:nvPr/>
        </p:nvPicPr>
        <p:blipFill>
          <a:blip r:embed="rId3" cstate="print"/>
          <a:srcRect l="15705" t="14616" r="1282" b="6923"/>
          <a:stretch>
            <a:fillRect/>
          </a:stretch>
        </p:blipFill>
        <p:spPr bwMode="auto">
          <a:xfrm>
            <a:off x="0" y="0"/>
            <a:ext cx="91440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5181600" cy="533400"/>
          </a:xfrm>
        </p:spPr>
        <p:txBody>
          <a:bodyPr/>
          <a:lstStyle/>
          <a:p>
            <a:pPr algn="ctr"/>
            <a:r>
              <a:rPr lang="en-US" sz="4400" dirty="0" smtClean="0">
                <a:solidFill>
                  <a:srgbClr val="DCDC00"/>
                </a:solidFill>
              </a:rPr>
              <a:t>Model Explorer</a:t>
            </a:r>
            <a:endParaRPr lang="en-US" sz="4400" dirty="0">
              <a:solidFill>
                <a:srgbClr val="DCDC00"/>
              </a:solidFill>
            </a:endParaRPr>
          </a:p>
        </p:txBody>
      </p:sp>
      <p:pic>
        <p:nvPicPr>
          <p:cNvPr id="5" name="Picture 4"/>
          <p:cNvPicPr/>
          <p:nvPr/>
        </p:nvPicPr>
        <p:blipFill>
          <a:blip r:embed="rId3" cstate="screen"/>
          <a:srcRect/>
          <a:stretch>
            <a:fillRect/>
          </a:stretch>
        </p:blipFill>
        <p:spPr bwMode="auto">
          <a:xfrm>
            <a:off x="5410200" y="304800"/>
            <a:ext cx="3429000" cy="2590800"/>
          </a:xfrm>
          <a:prstGeom prst="rect">
            <a:avLst/>
          </a:prstGeom>
          <a:noFill/>
          <a:ln w="9525">
            <a:noFill/>
            <a:miter lim="800000"/>
            <a:headEnd/>
            <a:tailEnd/>
          </a:ln>
        </p:spPr>
      </p:pic>
      <p:pic>
        <p:nvPicPr>
          <p:cNvPr id="7" name="Picture 6"/>
          <p:cNvPicPr/>
          <p:nvPr/>
        </p:nvPicPr>
        <p:blipFill>
          <a:blip r:embed="rId4" cstate="screen"/>
          <a:srcRect/>
          <a:stretch>
            <a:fillRect/>
          </a:stretch>
        </p:blipFill>
        <p:spPr bwMode="auto">
          <a:xfrm>
            <a:off x="5867400" y="3048000"/>
            <a:ext cx="2362200" cy="3810000"/>
          </a:xfrm>
          <a:prstGeom prst="rect">
            <a:avLst/>
          </a:prstGeom>
          <a:noFill/>
          <a:ln w="9525">
            <a:solidFill>
              <a:schemeClr val="bg1"/>
            </a:solidFill>
            <a:miter lim="800000"/>
            <a:headEnd/>
            <a:tailEnd/>
          </a:ln>
        </p:spPr>
      </p:pic>
      <p:cxnSp>
        <p:nvCxnSpPr>
          <p:cNvPr id="9" name="Straight Arrow Connector 8"/>
          <p:cNvCxnSpPr/>
          <p:nvPr/>
        </p:nvCxnSpPr>
        <p:spPr>
          <a:xfrm flipV="1">
            <a:off x="1066800" y="3276600"/>
            <a:ext cx="4724400" cy="2133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04800" y="1219200"/>
            <a:ext cx="2735044" cy="4616648"/>
          </a:xfrm>
          <a:prstGeom prst="rect">
            <a:avLst/>
          </a:prstGeom>
          <a:noFill/>
        </p:spPr>
        <p:txBody>
          <a:bodyPr wrap="none" rtlCol="0">
            <a:spAutoFit/>
          </a:bodyPr>
          <a:lstStyle/>
          <a:p>
            <a:r>
              <a:rPr lang="en-US" sz="2400" u="sng" dirty="0" smtClean="0">
                <a:latin typeface="Arial" pitchFamily="34" charset="0"/>
                <a:cs typeface="Arial" pitchFamily="34" charset="0"/>
              </a:rPr>
              <a:t>Useful Parameters</a:t>
            </a:r>
          </a:p>
          <a:p>
            <a:r>
              <a:rPr lang="en-US" dirty="0" smtClean="0">
                <a:latin typeface="Arial" pitchFamily="34" charset="0"/>
                <a:cs typeface="Arial" pitchFamily="34" charset="0"/>
              </a:rPr>
              <a:t>Air Temp</a:t>
            </a:r>
          </a:p>
          <a:p>
            <a:r>
              <a:rPr lang="en-US" dirty="0" smtClean="0">
                <a:latin typeface="Arial" pitchFamily="34" charset="0"/>
                <a:cs typeface="Arial" pitchFamily="34" charset="0"/>
              </a:rPr>
              <a:t>Currents</a:t>
            </a:r>
          </a:p>
          <a:p>
            <a:r>
              <a:rPr lang="en-US" dirty="0" smtClean="0">
                <a:latin typeface="Arial" pitchFamily="34" charset="0"/>
                <a:cs typeface="Arial" pitchFamily="34" charset="0"/>
              </a:rPr>
              <a:t>Dew point</a:t>
            </a:r>
          </a:p>
          <a:p>
            <a:r>
              <a:rPr lang="en-US" dirty="0" smtClean="0">
                <a:latin typeface="Arial" pitchFamily="34" charset="0"/>
                <a:cs typeface="Arial" pitchFamily="34" charset="0"/>
              </a:rPr>
              <a:t>Ground Temp</a:t>
            </a:r>
          </a:p>
          <a:p>
            <a:r>
              <a:rPr lang="en-US" dirty="0" smtClean="0">
                <a:latin typeface="Arial" pitchFamily="34" charset="0"/>
                <a:cs typeface="Arial" pitchFamily="34" charset="0"/>
              </a:rPr>
              <a:t>Precipitation</a:t>
            </a:r>
          </a:p>
          <a:p>
            <a:r>
              <a:rPr lang="en-US" dirty="0" smtClean="0">
                <a:latin typeface="Arial" pitchFamily="34" charset="0"/>
                <a:cs typeface="Arial" pitchFamily="34" charset="0"/>
              </a:rPr>
              <a:t>Relative Humidity </a:t>
            </a:r>
          </a:p>
          <a:p>
            <a:r>
              <a:rPr lang="en-US" dirty="0" smtClean="0">
                <a:latin typeface="Arial" pitchFamily="34" charset="0"/>
                <a:cs typeface="Arial" pitchFamily="34" charset="0"/>
              </a:rPr>
              <a:t>Salinity</a:t>
            </a:r>
          </a:p>
          <a:p>
            <a:r>
              <a:rPr lang="en-US" dirty="0" smtClean="0">
                <a:latin typeface="Arial" pitchFamily="34" charset="0"/>
                <a:cs typeface="Arial" pitchFamily="34" charset="0"/>
              </a:rPr>
              <a:t>Sea Ice</a:t>
            </a:r>
          </a:p>
          <a:p>
            <a:r>
              <a:rPr lang="en-US" dirty="0" smtClean="0">
                <a:latin typeface="Arial" pitchFamily="34" charset="0"/>
                <a:cs typeface="Arial" pitchFamily="34" charset="0"/>
              </a:rPr>
              <a:t>Snow Depth</a:t>
            </a:r>
          </a:p>
          <a:p>
            <a:r>
              <a:rPr lang="en-US" dirty="0" smtClean="0">
                <a:latin typeface="Arial" pitchFamily="34" charset="0"/>
                <a:cs typeface="Arial" pitchFamily="34" charset="0"/>
              </a:rPr>
              <a:t>Snow Water Equivalent</a:t>
            </a:r>
          </a:p>
          <a:p>
            <a:r>
              <a:rPr lang="en-US" dirty="0" smtClean="0">
                <a:latin typeface="Arial" pitchFamily="34" charset="0"/>
                <a:cs typeface="Arial" pitchFamily="34" charset="0"/>
              </a:rPr>
              <a:t>Water Level (tides)</a:t>
            </a:r>
          </a:p>
          <a:p>
            <a:r>
              <a:rPr lang="en-US" dirty="0" smtClean="0">
                <a:latin typeface="Arial" pitchFamily="34" charset="0"/>
                <a:cs typeface="Arial" pitchFamily="34" charset="0"/>
              </a:rPr>
              <a:t>Water Temperature</a:t>
            </a:r>
          </a:p>
          <a:p>
            <a:r>
              <a:rPr lang="en-US" dirty="0" smtClean="0">
                <a:latin typeface="Arial" pitchFamily="34" charset="0"/>
                <a:cs typeface="Arial" pitchFamily="34" charset="0"/>
              </a:rPr>
              <a:t>Waves</a:t>
            </a:r>
          </a:p>
          <a:p>
            <a:r>
              <a:rPr lang="en-US" dirty="0" smtClean="0">
                <a:latin typeface="Arial" pitchFamily="34" charset="0"/>
                <a:cs typeface="Arial" pitchFamily="34" charset="0"/>
              </a:rPr>
              <a:t>Wind</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pPr algn="ctr"/>
            <a:r>
              <a:rPr lang="en-US" sz="5200" dirty="0" smtClean="0">
                <a:solidFill>
                  <a:srgbClr val="DCDC00"/>
                </a:solidFill>
              </a:rPr>
              <a:t>Currents</a:t>
            </a:r>
            <a:endParaRPr lang="en-US" sz="5200" dirty="0">
              <a:solidFill>
                <a:srgbClr val="DCDC00"/>
              </a:solidFill>
            </a:endParaRPr>
          </a:p>
        </p:txBody>
      </p:sp>
      <p:sp>
        <p:nvSpPr>
          <p:cNvPr id="3" name="Text Placeholder 2"/>
          <p:cNvSpPr>
            <a:spLocks noGrp="1"/>
          </p:cNvSpPr>
          <p:nvPr>
            <p:ph type="body" idx="1"/>
          </p:nvPr>
        </p:nvSpPr>
        <p:spPr>
          <a:xfrm>
            <a:off x="3810000" y="4267200"/>
            <a:ext cx="1679448" cy="1143000"/>
          </a:xfrm>
        </p:spPr>
        <p:txBody>
          <a:bodyPr>
            <a:normAutofit/>
          </a:bodyPr>
          <a:lstStyle/>
          <a:p>
            <a:r>
              <a:rPr lang="en-US" sz="2600" dirty="0" smtClean="0">
                <a:latin typeface="Arial" pitchFamily="34" charset="0"/>
                <a:cs typeface="Arial" pitchFamily="34" charset="0"/>
              </a:rPr>
              <a:t>4 hrs into the future</a:t>
            </a:r>
            <a:endParaRPr lang="en-US" sz="2600" dirty="0">
              <a:latin typeface="Arial" pitchFamily="34" charset="0"/>
              <a:cs typeface="Arial" pitchFamily="34" charset="0"/>
            </a:endParaRPr>
          </a:p>
        </p:txBody>
      </p:sp>
      <p:pic>
        <p:nvPicPr>
          <p:cNvPr id="6" name="Picture 5"/>
          <p:cNvPicPr/>
          <p:nvPr/>
        </p:nvPicPr>
        <p:blipFill>
          <a:blip r:embed="rId3" cstate="print"/>
          <a:srcRect l="2083" t="14616" r="1122" b="5128"/>
          <a:stretch>
            <a:fillRect/>
          </a:stretch>
        </p:blipFill>
        <p:spPr bwMode="auto">
          <a:xfrm>
            <a:off x="1752600" y="1066800"/>
            <a:ext cx="5753100" cy="2981325"/>
          </a:xfrm>
          <a:prstGeom prst="rect">
            <a:avLst/>
          </a:prstGeom>
          <a:noFill/>
          <a:ln w="9525">
            <a:noFill/>
            <a:miter lim="800000"/>
            <a:headEnd/>
            <a:tailEnd/>
          </a:ln>
        </p:spPr>
      </p:pic>
      <p:pic>
        <p:nvPicPr>
          <p:cNvPr id="7" name="Picture 6"/>
          <p:cNvPicPr/>
          <p:nvPr/>
        </p:nvPicPr>
        <p:blipFill>
          <a:blip r:embed="rId4" cstate="print"/>
          <a:srcRect l="8173" t="23077" r="35577" b="11538"/>
          <a:stretch>
            <a:fillRect/>
          </a:stretch>
        </p:blipFill>
        <p:spPr bwMode="auto">
          <a:xfrm>
            <a:off x="304800" y="4191000"/>
            <a:ext cx="3343275" cy="2428875"/>
          </a:xfrm>
          <a:prstGeom prst="rect">
            <a:avLst/>
          </a:prstGeom>
          <a:noFill/>
          <a:ln w="9525">
            <a:noFill/>
            <a:miter lim="800000"/>
            <a:headEnd/>
            <a:tailEnd/>
          </a:ln>
        </p:spPr>
      </p:pic>
      <p:pic>
        <p:nvPicPr>
          <p:cNvPr id="9" name="Picture 8"/>
          <p:cNvPicPr/>
          <p:nvPr/>
        </p:nvPicPr>
        <p:blipFill>
          <a:blip r:embed="rId5" cstate="print"/>
          <a:srcRect l="7372" t="21795" r="37500" b="15128"/>
          <a:stretch>
            <a:fillRect/>
          </a:stretch>
        </p:blipFill>
        <p:spPr bwMode="auto">
          <a:xfrm>
            <a:off x="5486400" y="4191000"/>
            <a:ext cx="3352800" cy="2362200"/>
          </a:xfrm>
          <a:prstGeom prst="rect">
            <a:avLst/>
          </a:prstGeom>
          <a:noFill/>
          <a:ln w="9525">
            <a:noFill/>
            <a:miter lim="800000"/>
            <a:headEnd/>
            <a:tailEnd/>
          </a:ln>
        </p:spPr>
      </p:pic>
      <p:sp>
        <p:nvSpPr>
          <p:cNvPr id="12" name="Right Arrow 11"/>
          <p:cNvSpPr/>
          <p:nvPr/>
        </p:nvSpPr>
        <p:spPr>
          <a:xfrm>
            <a:off x="4114800" y="518160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762000"/>
          </a:xfrm>
        </p:spPr>
        <p:txBody>
          <a:bodyPr/>
          <a:lstStyle/>
          <a:p>
            <a:pPr algn="ctr"/>
            <a:r>
              <a:rPr lang="en-US" sz="4400" dirty="0" smtClean="0">
                <a:solidFill>
                  <a:srgbClr val="DCDC00"/>
                </a:solidFill>
              </a:rPr>
              <a:t>Currents</a:t>
            </a:r>
            <a:endParaRPr lang="en-US" sz="4400" dirty="0">
              <a:solidFill>
                <a:srgbClr val="DCDC00"/>
              </a:solidFill>
            </a:endParaRPr>
          </a:p>
        </p:txBody>
      </p:sp>
      <p:pic>
        <p:nvPicPr>
          <p:cNvPr id="7" name="Picture 6"/>
          <p:cNvPicPr/>
          <p:nvPr/>
        </p:nvPicPr>
        <p:blipFill>
          <a:blip r:embed="rId3" cstate="print"/>
          <a:srcRect l="8173" t="32254" r="35577" b="16126"/>
          <a:stretch>
            <a:fillRect/>
          </a:stretch>
        </p:blipFill>
        <p:spPr bwMode="auto">
          <a:xfrm>
            <a:off x="228600" y="1143000"/>
            <a:ext cx="5638800" cy="3429000"/>
          </a:xfrm>
          <a:prstGeom prst="rect">
            <a:avLst/>
          </a:prstGeom>
          <a:noFill/>
          <a:ln w="9525">
            <a:solidFill>
              <a:schemeClr val="bg1"/>
            </a:solidFill>
            <a:miter lim="800000"/>
            <a:headEnd/>
            <a:tailEnd/>
          </a:ln>
        </p:spPr>
      </p:pic>
      <p:sp>
        <p:nvSpPr>
          <p:cNvPr id="8" name="Oval 7"/>
          <p:cNvSpPr/>
          <p:nvPr/>
        </p:nvSpPr>
        <p:spPr>
          <a:xfrm>
            <a:off x="2209800" y="37338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p:nvPr/>
        </p:nvPicPr>
        <p:blipFill>
          <a:blip r:embed="rId4" cstate="print"/>
          <a:srcRect l="962" t="18205" r="32372" b="7692"/>
          <a:stretch>
            <a:fillRect/>
          </a:stretch>
        </p:blipFill>
        <p:spPr bwMode="auto">
          <a:xfrm>
            <a:off x="5181600" y="4105275"/>
            <a:ext cx="3962400" cy="2752725"/>
          </a:xfrm>
          <a:prstGeom prst="rect">
            <a:avLst/>
          </a:prstGeom>
          <a:noFill/>
          <a:ln w="9525">
            <a:solidFill>
              <a:schemeClr val="bg1"/>
            </a:solidFill>
            <a:miter lim="800000"/>
            <a:headEnd/>
            <a:tailEnd/>
          </a:ln>
        </p:spPr>
      </p:pic>
      <p:sp>
        <p:nvSpPr>
          <p:cNvPr id="11" name="Oval 10"/>
          <p:cNvSpPr/>
          <p:nvPr/>
        </p:nvSpPr>
        <p:spPr>
          <a:xfrm>
            <a:off x="7010400" y="46482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3400" y="5029200"/>
            <a:ext cx="4126099" cy="1200329"/>
          </a:xfrm>
          <a:prstGeom prst="rect">
            <a:avLst/>
          </a:prstGeom>
          <a:noFill/>
        </p:spPr>
        <p:txBody>
          <a:bodyPr wrap="square" rtlCol="0">
            <a:spAutoFit/>
          </a:bodyPr>
          <a:lstStyle/>
          <a:p>
            <a:pPr algn="ctr"/>
            <a:r>
              <a:rPr lang="en-US" sz="3600" dirty="0" smtClean="0">
                <a:latin typeface="Arial" pitchFamily="34" charset="0"/>
                <a:cs typeface="Arial" pitchFamily="34" charset="0"/>
              </a:rPr>
              <a:t>Drop your own virtual sensor</a:t>
            </a:r>
            <a:endParaRPr lang="en-US"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rt-sensors-and-gis.jpg"/>
          <p:cNvPicPr>
            <a:picLocks noChangeAspect="1"/>
          </p:cNvPicPr>
          <p:nvPr/>
        </p:nvPicPr>
        <p:blipFill>
          <a:blip r:embed="rId3" cstate="print"/>
          <a:stretch>
            <a:fillRect/>
          </a:stretch>
        </p:blipFill>
        <p:spPr>
          <a:xfrm>
            <a:off x="-228600" y="810866"/>
            <a:ext cx="9144000" cy="6047134"/>
          </a:xfrm>
          <a:prstGeom prst="rect">
            <a:avLst/>
          </a:prstGeom>
        </p:spPr>
      </p:pic>
      <p:sp>
        <p:nvSpPr>
          <p:cNvPr id="3" name="TextBox 2"/>
          <p:cNvSpPr txBox="1"/>
          <p:nvPr/>
        </p:nvSpPr>
        <p:spPr>
          <a:xfrm>
            <a:off x="3505200" y="228600"/>
            <a:ext cx="4750018" cy="584776"/>
          </a:xfrm>
          <a:prstGeom prst="rect">
            <a:avLst/>
          </a:prstGeom>
          <a:noFill/>
        </p:spPr>
        <p:txBody>
          <a:bodyPr wrap="none" rtlCol="0">
            <a:spAutoFit/>
          </a:bodyPr>
          <a:lstStyle/>
          <a:p>
            <a:r>
              <a:rPr lang="en-US" sz="3200" dirty="0" smtClean="0">
                <a:solidFill>
                  <a:srgbClr val="DCDC00"/>
                </a:solidFill>
              </a:rPr>
              <a:t>Cook Inlet Response Tool</a:t>
            </a:r>
            <a:endParaRPr lang="en-US" sz="3200" dirty="0">
              <a:solidFill>
                <a:srgbClr val="DCDC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rt-mouse-over.jpg"/>
          <p:cNvPicPr>
            <a:picLocks noChangeAspect="1"/>
          </p:cNvPicPr>
          <p:nvPr/>
        </p:nvPicPr>
        <p:blipFill>
          <a:blip r:embed="rId2" cstate="print"/>
          <a:stretch>
            <a:fillRect/>
          </a:stretch>
        </p:blipFill>
        <p:spPr>
          <a:xfrm>
            <a:off x="0" y="984230"/>
            <a:ext cx="9144000" cy="5873770"/>
          </a:xfrm>
          <a:prstGeom prst="rect">
            <a:avLst/>
          </a:prstGeom>
        </p:spPr>
      </p:pic>
      <p:sp>
        <p:nvSpPr>
          <p:cNvPr id="3" name="TextBox 2"/>
          <p:cNvSpPr txBox="1"/>
          <p:nvPr/>
        </p:nvSpPr>
        <p:spPr>
          <a:xfrm>
            <a:off x="2743200" y="381000"/>
            <a:ext cx="5638800" cy="584776"/>
          </a:xfrm>
          <a:prstGeom prst="rect">
            <a:avLst/>
          </a:prstGeom>
          <a:noFill/>
        </p:spPr>
        <p:txBody>
          <a:bodyPr wrap="square" rtlCol="0">
            <a:spAutoFit/>
          </a:bodyPr>
          <a:lstStyle/>
          <a:p>
            <a:r>
              <a:rPr lang="en-US" sz="3200" dirty="0" smtClean="0">
                <a:solidFill>
                  <a:srgbClr val="DCDC00"/>
                </a:solidFill>
              </a:rPr>
              <a:t>Cook Inlet Response Tool</a:t>
            </a:r>
            <a:endParaRPr lang="en-US" sz="3200" dirty="0">
              <a:solidFill>
                <a:srgbClr val="DCDC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04850"/>
            <a:ext cx="8229600" cy="666750"/>
          </a:xfrm>
        </p:spPr>
        <p:txBody>
          <a:bodyPr>
            <a:normAutofit fontScale="90000"/>
          </a:bodyPr>
          <a:lstStyle/>
          <a:p>
            <a:pPr algn="ctr"/>
            <a:r>
              <a:rPr lang="en-US" sz="4400" dirty="0" smtClean="0">
                <a:solidFill>
                  <a:srgbClr val="DCDC00"/>
                </a:solidFill>
              </a:rPr>
              <a:t>Industry/NOAA Data Sharing MOA</a:t>
            </a:r>
          </a:p>
        </p:txBody>
      </p:sp>
      <p:sp>
        <p:nvSpPr>
          <p:cNvPr id="43011" name="Content Placeholder 2"/>
          <p:cNvSpPr>
            <a:spLocks noGrp="1"/>
          </p:cNvSpPr>
          <p:nvPr>
            <p:ph idx="1"/>
          </p:nvPr>
        </p:nvSpPr>
        <p:spPr>
          <a:xfrm>
            <a:off x="457200" y="1676400"/>
            <a:ext cx="8229600" cy="4922837"/>
          </a:xfrm>
        </p:spPr>
        <p:txBody>
          <a:bodyPr>
            <a:normAutofit fontScale="92500" lnSpcReduction="10000"/>
          </a:bodyPr>
          <a:lstStyle/>
          <a:p>
            <a:r>
              <a:rPr lang="en-US" dirty="0" smtClean="0"/>
              <a:t>Signed in August by NOAA &amp; 3 companies: Shell, Statoil &amp; ConocoPhillips</a:t>
            </a:r>
          </a:p>
          <a:p>
            <a:r>
              <a:rPr lang="en-US" dirty="0" smtClean="0"/>
              <a:t>Umbrella agreement committing industry to sharing data with government and public</a:t>
            </a:r>
          </a:p>
          <a:p>
            <a:r>
              <a:rPr lang="en-US" dirty="0" smtClean="0"/>
              <a:t>1</a:t>
            </a:r>
            <a:r>
              <a:rPr lang="en-US" baseline="30000" dirty="0" smtClean="0"/>
              <a:t>st</a:t>
            </a:r>
            <a:r>
              <a:rPr lang="en-US" dirty="0" smtClean="0"/>
              <a:t> priority: Annex #1, met ocean data in real-time to assist weather forecasting &amp; sea ice images for forecasting – now signed</a:t>
            </a:r>
          </a:p>
          <a:p>
            <a:r>
              <a:rPr lang="en-US" dirty="0" smtClean="0"/>
              <a:t>2</a:t>
            </a:r>
            <a:r>
              <a:rPr lang="en-US" baseline="30000" dirty="0" smtClean="0"/>
              <a:t>nd</a:t>
            </a:r>
            <a:r>
              <a:rPr lang="en-US" dirty="0" smtClean="0"/>
              <a:t> priority: Annex #2, historic met-ocean data and non-real time environmental studies data</a:t>
            </a:r>
          </a:p>
          <a:p>
            <a:r>
              <a:rPr lang="en-US" dirty="0" smtClean="0"/>
              <a:t>3</a:t>
            </a:r>
            <a:r>
              <a:rPr lang="en-US" baseline="30000" dirty="0" smtClean="0"/>
              <a:t>rd</a:t>
            </a:r>
            <a:r>
              <a:rPr lang="en-US" dirty="0" smtClean="0"/>
              <a:t> priority: Annex #3,  hydrographic &amp; bathymetry surveys for charting, habitat mapping</a:t>
            </a:r>
          </a:p>
          <a:p>
            <a:r>
              <a:rPr lang="en-US" dirty="0" smtClean="0"/>
              <a:t>AOOS Data Portal: public access to industry data</a:t>
            </a:r>
          </a:p>
          <a:p>
            <a:r>
              <a:rPr lang="en-US" dirty="0" smtClean="0"/>
              <a:t>NOAA data centers: archives and access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0"/>
            <a:ext cx="8229600" cy="838200"/>
          </a:xfrm>
        </p:spPr>
        <p:txBody>
          <a:bodyPr>
            <a:normAutofit fontScale="90000"/>
          </a:bodyPr>
          <a:lstStyle/>
          <a:p>
            <a:pPr algn="ctr"/>
            <a:r>
              <a:rPr lang="en-US" sz="4444" dirty="0" smtClean="0">
                <a:solidFill>
                  <a:srgbClr val="DCDC00"/>
                </a:solidFill>
              </a:rPr>
              <a:t>STAMP Project</a:t>
            </a:r>
            <a:r>
              <a:rPr lang="en-US" dirty="0" smtClean="0">
                <a:solidFill>
                  <a:srgbClr val="DCDC00"/>
                </a:solidFill>
              </a:rPr>
              <a:t/>
            </a:r>
            <a:br>
              <a:rPr lang="en-US" dirty="0" smtClean="0">
                <a:solidFill>
                  <a:srgbClr val="DCDC00"/>
                </a:solidFill>
              </a:rPr>
            </a:br>
            <a:r>
              <a:rPr lang="en-US" sz="2667" dirty="0" smtClean="0">
                <a:solidFill>
                  <a:srgbClr val="DCDC00"/>
                </a:solidFill>
              </a:rPr>
              <a:t>Spatial Tools for Arctic Mapping &amp; Planning</a:t>
            </a:r>
          </a:p>
        </p:txBody>
      </p:sp>
      <p:sp>
        <p:nvSpPr>
          <p:cNvPr id="44035" name="Content Placeholder 2"/>
          <p:cNvSpPr>
            <a:spLocks noGrp="1"/>
          </p:cNvSpPr>
          <p:nvPr>
            <p:ph idx="1"/>
          </p:nvPr>
        </p:nvSpPr>
        <p:spPr>
          <a:xfrm>
            <a:off x="228600" y="990600"/>
            <a:ext cx="8229600" cy="2819400"/>
          </a:xfrm>
        </p:spPr>
        <p:txBody>
          <a:bodyPr>
            <a:normAutofit fontScale="70000" lnSpcReduction="20000"/>
          </a:bodyPr>
          <a:lstStyle/>
          <a:p>
            <a:r>
              <a:rPr lang="en-US" dirty="0" smtClean="0"/>
              <a:t>State concerns </a:t>
            </a:r>
            <a:r>
              <a:rPr lang="en-US" dirty="0" err="1" smtClean="0"/>
              <a:t>w</a:t>
            </a:r>
            <a:r>
              <a:rPr lang="en-US" dirty="0" smtClean="0"/>
              <a:t>/CMSP, but strong support for data integration</a:t>
            </a:r>
          </a:p>
          <a:p>
            <a:r>
              <a:rPr lang="en-US" dirty="0" smtClean="0"/>
              <a:t>Focus on identifying needs </a:t>
            </a:r>
            <a:r>
              <a:rPr lang="en-US" dirty="0" err="1" smtClean="0"/>
              <a:t>forl</a:t>
            </a:r>
            <a:r>
              <a:rPr lang="en-US" dirty="0" smtClean="0"/>
              <a:t> data layers for decision support: human uses, </a:t>
            </a:r>
          </a:p>
          <a:p>
            <a:pPr>
              <a:buFont typeface="Wingdings 2" charset="2"/>
              <a:buNone/>
            </a:pPr>
            <a:r>
              <a:rPr lang="en-US" dirty="0" smtClean="0"/>
              <a:t>    20 year climate scenarios, environmental (physical, biological, chemical)</a:t>
            </a:r>
          </a:p>
          <a:p>
            <a:r>
              <a:rPr lang="en-US" dirty="0" smtClean="0"/>
              <a:t>What info do stakeholders need to plan for</a:t>
            </a:r>
          </a:p>
          <a:p>
            <a:pPr>
              <a:buNone/>
            </a:pPr>
            <a:r>
              <a:rPr lang="en-US" dirty="0" smtClean="0"/>
              <a:t>	potential commercial fisheries in Arctic?</a:t>
            </a:r>
          </a:p>
          <a:p>
            <a:r>
              <a:rPr lang="en-US" dirty="0" smtClean="0"/>
              <a:t>What tools do decision-</a:t>
            </a:r>
          </a:p>
          <a:p>
            <a:pPr>
              <a:buNone/>
            </a:pPr>
            <a:r>
              <a:rPr lang="en-US" dirty="0" smtClean="0"/>
              <a:t>	makers need?</a:t>
            </a:r>
          </a:p>
          <a:p>
            <a:r>
              <a:rPr lang="en-US" dirty="0" smtClean="0"/>
              <a:t>1.5 year, $760k</a:t>
            </a:r>
          </a:p>
          <a:p>
            <a:r>
              <a:rPr lang="en-US" dirty="0" smtClean="0"/>
              <a:t>Partners: AOOS, UA, TNC</a:t>
            </a:r>
          </a:p>
          <a:p>
            <a:endParaRPr lang="en-US" dirty="0" smtClean="0"/>
          </a:p>
        </p:txBody>
      </p:sp>
      <p:pic>
        <p:nvPicPr>
          <p:cNvPr id="44037" name="Content Placeholder 3" descr="AISES10.JPG"/>
          <p:cNvPicPr>
            <a:picLocks noChangeAspect="1"/>
          </p:cNvPicPr>
          <p:nvPr/>
        </p:nvPicPr>
        <p:blipFill>
          <a:blip r:embed="rId2" cstate="print"/>
          <a:srcRect/>
          <a:stretch>
            <a:fillRect/>
          </a:stretch>
        </p:blipFill>
        <p:spPr bwMode="auto">
          <a:xfrm>
            <a:off x="0" y="4057650"/>
            <a:ext cx="3733800" cy="2800350"/>
          </a:xfrm>
          <a:prstGeom prst="rect">
            <a:avLst/>
          </a:prstGeom>
          <a:noFill/>
          <a:ln w="9525">
            <a:noFill/>
            <a:miter lim="800000"/>
            <a:headEnd/>
            <a:tailEnd/>
          </a:ln>
        </p:spPr>
      </p:pic>
      <p:pic>
        <p:nvPicPr>
          <p:cNvPr id="7" name="Picture 6" descr="C:\Users\darcy\Pictures\Nov9Storm.png"/>
          <p:cNvPicPr/>
          <p:nvPr/>
        </p:nvPicPr>
        <p:blipFill>
          <a:blip r:embed="rId3" cstate="print"/>
          <a:srcRect l="995" b="13726"/>
          <a:stretch>
            <a:fillRect/>
          </a:stretch>
        </p:blipFill>
        <p:spPr bwMode="auto">
          <a:xfrm>
            <a:off x="4038600" y="2667000"/>
            <a:ext cx="1943383" cy="1600200"/>
          </a:xfrm>
          <a:prstGeom prst="rect">
            <a:avLst/>
          </a:prstGeom>
          <a:noFill/>
          <a:ln w="9525">
            <a:noFill/>
            <a:miter lim="800000"/>
            <a:headEnd/>
            <a:tailEnd/>
          </a:ln>
        </p:spPr>
      </p:pic>
      <p:pic>
        <p:nvPicPr>
          <p:cNvPr id="8" name="Picture 7"/>
          <p:cNvPicPr/>
          <p:nvPr/>
        </p:nvPicPr>
        <p:blipFill>
          <a:blip r:embed="rId4" cstate="print"/>
          <a:srcRect/>
          <a:stretch>
            <a:fillRect/>
          </a:stretch>
        </p:blipFill>
        <p:spPr bwMode="auto">
          <a:xfrm>
            <a:off x="5562600" y="3810000"/>
            <a:ext cx="1933575" cy="1898317"/>
          </a:xfrm>
          <a:prstGeom prst="rect">
            <a:avLst/>
          </a:prstGeom>
          <a:noFill/>
          <a:ln w="9525">
            <a:noFill/>
            <a:miter lim="800000"/>
            <a:headEnd/>
            <a:tailEnd/>
          </a:ln>
        </p:spPr>
      </p:pic>
      <p:pic>
        <p:nvPicPr>
          <p:cNvPr id="9" name="Picture 8"/>
          <p:cNvPicPr/>
          <p:nvPr/>
        </p:nvPicPr>
        <p:blipFill>
          <a:blip r:embed="rId5" cstate="print"/>
          <a:srcRect l="1645" r="2632"/>
          <a:stretch>
            <a:fillRect/>
          </a:stretch>
        </p:blipFill>
        <p:spPr bwMode="auto">
          <a:xfrm>
            <a:off x="5486400" y="2209800"/>
            <a:ext cx="23622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457200" y="1447800"/>
            <a:ext cx="8001000" cy="4419600"/>
          </a:xfrm>
        </p:spPr>
        <p:txBody>
          <a:bodyPr>
            <a:noAutofit/>
          </a:bodyPr>
          <a:lstStyle/>
          <a:p>
            <a:pPr marL="387350" indent="-342900" eaLnBrk="1" hangingPunct="1">
              <a:lnSpc>
                <a:spcPts val="2000"/>
              </a:lnSpc>
              <a:spcBef>
                <a:spcPct val="0"/>
              </a:spcBef>
              <a:defRPr/>
            </a:pPr>
            <a:endParaRPr lang="en-US" sz="1600" b="1" dirty="0" smtClean="0">
              <a:solidFill>
                <a:srgbClr val="11488B"/>
              </a:solidFill>
              <a:effectLst>
                <a:outerShdw blurRad="38100" dist="38100" dir="2700000" algn="tl">
                  <a:srgbClr val="C0C0C0"/>
                </a:outerShdw>
              </a:effectLst>
            </a:endParaRPr>
          </a:p>
          <a:p>
            <a:pPr marL="387350" indent="-342900" eaLnBrk="1" hangingPunct="1">
              <a:lnSpc>
                <a:spcPts val="2000"/>
              </a:lnSpc>
              <a:spcBef>
                <a:spcPct val="0"/>
              </a:spcBef>
              <a:buFont typeface="Arial" charset="0"/>
              <a:buChar char="•"/>
              <a:defRPr/>
            </a:pPr>
            <a:endParaRPr lang="en-US" sz="1600" b="1" dirty="0" smtClean="0">
              <a:solidFill>
                <a:srgbClr val="11488B"/>
              </a:solidFill>
              <a:effectLst>
                <a:outerShdw blurRad="38100" dist="38100" dir="2700000" algn="tl">
                  <a:srgbClr val="C0C0C0"/>
                </a:outerShdw>
              </a:effectLst>
            </a:endParaRPr>
          </a:p>
          <a:p>
            <a:pPr marL="387350" indent="-342900" eaLnBrk="1" hangingPunct="1">
              <a:lnSpc>
                <a:spcPts val="2000"/>
              </a:lnSpc>
              <a:spcBef>
                <a:spcPct val="0"/>
              </a:spcBef>
              <a:defRPr/>
            </a:pPr>
            <a:endParaRPr lang="en-US" sz="1600" b="1" dirty="0" smtClean="0">
              <a:solidFill>
                <a:srgbClr val="11488B"/>
              </a:solidFill>
              <a:effectLst>
                <a:outerShdw blurRad="38100" dist="38100" dir="2700000" algn="tl">
                  <a:srgbClr val="C0C0C0"/>
                </a:outerShdw>
              </a:effectLst>
            </a:endParaRPr>
          </a:p>
          <a:p>
            <a:pPr marL="387350" indent="-342900" eaLnBrk="1" hangingPunct="1">
              <a:lnSpc>
                <a:spcPts val="2000"/>
              </a:lnSpc>
              <a:spcBef>
                <a:spcPct val="0"/>
              </a:spcBef>
              <a:buFont typeface="Arial" charset="0"/>
              <a:buChar char="•"/>
              <a:defRPr/>
            </a:pPr>
            <a:endParaRPr lang="en-US" sz="1600" b="1" dirty="0" smtClean="0">
              <a:solidFill>
                <a:srgbClr val="11488B"/>
              </a:solidFill>
              <a:effectLst>
                <a:outerShdw blurRad="38100" dist="38100" dir="2700000" algn="tl">
                  <a:srgbClr val="C0C0C0"/>
                </a:outerShdw>
              </a:effectLst>
            </a:endParaRPr>
          </a:p>
          <a:p>
            <a:pPr marL="387350" indent="-342900" eaLnBrk="1" hangingPunct="1">
              <a:lnSpc>
                <a:spcPts val="2000"/>
              </a:lnSpc>
              <a:spcBef>
                <a:spcPct val="0"/>
              </a:spcBef>
              <a:buFont typeface="Wingdings 2" pitchFamily="1" charset="2"/>
              <a:buNone/>
              <a:defRPr/>
            </a:pPr>
            <a:r>
              <a:rPr lang="en-US" sz="1600" b="1" dirty="0" smtClean="0">
                <a:solidFill>
                  <a:srgbClr val="11488B"/>
                </a:solidFill>
                <a:effectLst>
                  <a:outerShdw blurRad="38100" dist="38100" dir="2700000" algn="tl">
                    <a:srgbClr val="C0C0C0"/>
                  </a:outerShdw>
                </a:effectLst>
              </a:rPr>
              <a:t>D</a:t>
            </a:r>
          </a:p>
        </p:txBody>
      </p:sp>
      <p:sp>
        <p:nvSpPr>
          <p:cNvPr id="5" name="Title 3"/>
          <p:cNvSpPr txBox="1">
            <a:spLocks/>
          </p:cNvSpPr>
          <p:nvPr/>
        </p:nvSpPr>
        <p:spPr>
          <a:xfrm>
            <a:off x="381000" y="3429000"/>
            <a:ext cx="8305800" cy="541338"/>
          </a:xfrm>
          <a:prstGeom prst="rect">
            <a:avLst/>
          </a:prstGeom>
        </p:spPr>
        <p:txBody>
          <a:bodyPr anchor="b">
            <a:normAutofit fontScale="97500" lnSpcReduction="10000"/>
          </a:bodyPr>
          <a:lstStyle/>
          <a:p>
            <a:pPr fontAlgn="auto">
              <a:spcAft>
                <a:spcPts val="0"/>
              </a:spcAft>
              <a:defRPr/>
            </a:pPr>
            <a:endParaRPr lang="en-US" sz="3200" b="1" dirty="0">
              <a:solidFill>
                <a:schemeClr val="tx2">
                  <a:satMod val="130000"/>
                </a:schemeClr>
              </a:solidFill>
              <a:latin typeface="+mj-lt"/>
              <a:ea typeface="+mj-ea"/>
              <a:cs typeface="+mj-cs"/>
            </a:endParaRPr>
          </a:p>
        </p:txBody>
      </p:sp>
      <p:cxnSp>
        <p:nvCxnSpPr>
          <p:cNvPr id="11" name="Straight Connector 10"/>
          <p:cNvCxnSpPr/>
          <p:nvPr/>
        </p:nvCxnSpPr>
        <p:spPr>
          <a:xfrm>
            <a:off x="2819400" y="5257800"/>
            <a:ext cx="4495800"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02" name="Picture 6" descr="PWS.png">
            <a:hlinkClick r:id="rId3"/>
          </p:cNvPr>
          <p:cNvPicPr>
            <a:picLocks noChangeAspect="1"/>
          </p:cNvPicPr>
          <p:nvPr/>
        </p:nvPicPr>
        <p:blipFill>
          <a:blip r:embed="rId4" cstate="print"/>
          <a:stretch>
            <a:fillRect/>
          </a:stretch>
        </p:blipFill>
        <p:spPr bwMode="auto">
          <a:xfrm>
            <a:off x="-13479" y="1295400"/>
            <a:ext cx="9157479" cy="5562600"/>
          </a:xfrm>
          <a:prstGeom prst="rect">
            <a:avLst/>
          </a:prstGeom>
          <a:noFill/>
          <a:ln w="9525">
            <a:noFill/>
            <a:miter lim="800000"/>
            <a:headEnd/>
            <a:tailEnd/>
          </a:ln>
        </p:spPr>
      </p:pic>
      <p:sp>
        <p:nvSpPr>
          <p:cNvPr id="8" name="Title 3"/>
          <p:cNvSpPr txBox="1">
            <a:spLocks/>
          </p:cNvSpPr>
          <p:nvPr/>
        </p:nvSpPr>
        <p:spPr bwMode="auto">
          <a:xfrm>
            <a:off x="533400" y="6316663"/>
            <a:ext cx="7162800" cy="541337"/>
          </a:xfrm>
          <a:prstGeom prst="rect">
            <a:avLst/>
          </a:prstGeom>
          <a:noFill/>
          <a:ln w="9525">
            <a:noFill/>
            <a:miter lim="800000"/>
            <a:headEnd/>
            <a:tailEnd/>
          </a:ln>
        </p:spPr>
        <p:txBody>
          <a:bodyPr anchor="b"/>
          <a:lstStyle/>
          <a:p>
            <a:pPr algn="ctr" fontAlgn="auto">
              <a:spcAft>
                <a:spcPts val="0"/>
              </a:spcAft>
              <a:defRPr/>
            </a:pPr>
            <a:endParaRPr lang="en-US" sz="2000" b="1" dirty="0">
              <a:solidFill>
                <a:schemeClr val="tx2">
                  <a:satMod val="130000"/>
                </a:schemeClr>
              </a:solidFill>
              <a:latin typeface="+mj-lt"/>
              <a:ea typeface="+mj-ea"/>
              <a:cs typeface="+mj-cs"/>
            </a:endParaRPr>
          </a:p>
        </p:txBody>
      </p:sp>
      <p:sp>
        <p:nvSpPr>
          <p:cNvPr id="10" name="Title 3"/>
          <p:cNvSpPr>
            <a:spLocks noGrp="1"/>
          </p:cNvSpPr>
          <p:nvPr>
            <p:ph type="title"/>
          </p:nvPr>
        </p:nvSpPr>
        <p:spPr>
          <a:xfrm>
            <a:off x="381000" y="457200"/>
            <a:ext cx="8763000" cy="541338"/>
          </a:xfrm>
        </p:spPr>
        <p:txBody>
          <a:bodyPr rtlCol="0">
            <a:noAutofit/>
          </a:bodyPr>
          <a:lstStyle/>
          <a:p>
            <a:pPr algn="ctr" eaLnBrk="1" fontAlgn="auto" hangingPunct="1">
              <a:spcAft>
                <a:spcPts val="0"/>
              </a:spcAft>
              <a:defRPr/>
            </a:pPr>
            <a:r>
              <a:rPr lang="en-US" sz="2400" b="1" dirty="0" smtClean="0">
                <a:solidFill>
                  <a:srgbClr val="DCDC00"/>
                </a:solidFill>
              </a:rPr>
              <a:t>STAMP: Sea Ice Concentration (Daily Snapshot 1978-Current)</a:t>
            </a:r>
            <a:endParaRPr lang="en-US" sz="2400" b="1" dirty="0">
              <a:solidFill>
                <a:srgbClr val="DCDC00"/>
              </a:solidFill>
            </a:endParaRPr>
          </a:p>
        </p:txBody>
      </p:sp>
      <p:sp>
        <p:nvSpPr>
          <p:cNvPr id="13" name="Content Placeholder 12"/>
          <p:cNvSpPr>
            <a:spLocks noGrp="1"/>
          </p:cNvSpPr>
          <p:nvPr>
            <p:ph sz="half" idx="1"/>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851648" cy="838200"/>
          </a:xfrm>
        </p:spPr>
        <p:txBody>
          <a:bodyPr/>
          <a:lstStyle/>
          <a:p>
            <a:pPr algn="ctr"/>
            <a:r>
              <a:rPr lang="en-US" sz="3600" dirty="0" smtClean="0">
                <a:solidFill>
                  <a:srgbClr val="DCDC00"/>
                </a:solidFill>
              </a:rPr>
              <a:t>Conclusions</a:t>
            </a:r>
            <a:endParaRPr lang="en-US" sz="3600" dirty="0">
              <a:solidFill>
                <a:srgbClr val="DCDC00"/>
              </a:solidFill>
            </a:endParaRPr>
          </a:p>
        </p:txBody>
      </p:sp>
      <p:sp>
        <p:nvSpPr>
          <p:cNvPr id="5" name="Subtitle 4"/>
          <p:cNvSpPr>
            <a:spLocks noGrp="1"/>
          </p:cNvSpPr>
          <p:nvPr>
            <p:ph type="subTitle" idx="1"/>
          </p:nvPr>
        </p:nvSpPr>
        <p:spPr>
          <a:xfrm>
            <a:off x="457200" y="1143000"/>
            <a:ext cx="7854696" cy="5334000"/>
          </a:xfrm>
        </p:spPr>
        <p:txBody>
          <a:bodyPr>
            <a:normAutofit fontScale="92500" lnSpcReduction="10000"/>
          </a:bodyPr>
          <a:lstStyle/>
          <a:p>
            <a:pPr algn="l">
              <a:buFont typeface="Arial"/>
              <a:buChar char="•"/>
            </a:pPr>
            <a:r>
              <a:rPr lang="en-US" dirty="0" smtClean="0"/>
              <a:t> AOOS stakeholders depend greatly on hydrographic services for multiple needs - &amp; not just navigation</a:t>
            </a:r>
          </a:p>
          <a:p>
            <a:pPr algn="l"/>
            <a:r>
              <a:rPr lang="en-US" dirty="0" smtClean="0"/>
              <a:t>  (ADF&amp;G: run timing of salmon into Y-K rivers)</a:t>
            </a:r>
          </a:p>
          <a:p>
            <a:pPr algn="l">
              <a:buFont typeface="Arial"/>
              <a:buChar char="•"/>
            </a:pPr>
            <a:r>
              <a:rPr lang="en-US" dirty="0" smtClean="0"/>
              <a:t>AOOS has very broad mission &amp; mandate – diverse stakeholders:  measure once, use many times for multiple purposes</a:t>
            </a:r>
          </a:p>
          <a:p>
            <a:pPr algn="l">
              <a:buFont typeface="Arial"/>
              <a:buChar char="•"/>
            </a:pPr>
            <a:r>
              <a:rPr lang="en-US" dirty="0" smtClean="0"/>
              <a:t>AOOS can often provide </a:t>
            </a:r>
            <a:r>
              <a:rPr lang="en-US" dirty="0" err="1" smtClean="0"/>
              <a:t>obs</a:t>
            </a:r>
            <a:r>
              <a:rPr lang="en-US" dirty="0" smtClean="0"/>
              <a:t>, forecasts &amp; </a:t>
            </a:r>
            <a:r>
              <a:rPr lang="en-US" smtClean="0"/>
              <a:t>facilitation services </a:t>
            </a:r>
            <a:r>
              <a:rPr lang="en-US" dirty="0" smtClean="0"/>
              <a:t>that are cheaper, flexible, faster, innovative</a:t>
            </a:r>
          </a:p>
          <a:p>
            <a:pPr algn="l">
              <a:buFont typeface="Arial"/>
              <a:buChar char="•"/>
            </a:pPr>
            <a:r>
              <a:rPr lang="en-US" dirty="0" smtClean="0"/>
              <a:t> AOOS serves as key data assembly center &amp; integrator: Ocean in 4-D to meet broad range of needs</a:t>
            </a:r>
          </a:p>
          <a:p>
            <a:pPr algn="l">
              <a:buFont typeface="Arial"/>
              <a:buChar char="•"/>
            </a:pPr>
            <a:r>
              <a:rPr lang="en-US" dirty="0" smtClean="0"/>
              <a:t>AOOS is regional system that feeds into national &amp; global networks</a:t>
            </a:r>
          </a:p>
          <a:p>
            <a:pPr algn="l">
              <a:buFont typeface="Arial"/>
              <a:buChar char="•"/>
            </a:pPr>
            <a:r>
              <a:rPr lang="en-US" dirty="0" smtClean="0"/>
              <a:t> Lots of interest now in Arctic: changing landscape of players</a:t>
            </a:r>
          </a:p>
          <a:p>
            <a:pPr algn="l">
              <a:buFont typeface="Arial"/>
              <a:buChar char="•"/>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3555" name="Content Placeholder 3" descr="NFRA-map-03-18-2010.jpg"/>
          <p:cNvPicPr>
            <a:picLocks noGrp="1" noChangeAspect="1"/>
          </p:cNvPicPr>
          <p:nvPr>
            <p:ph idx="1"/>
          </p:nvPr>
        </p:nvPicPr>
        <p:blipFill>
          <a:blip r:embed="rId2" cstate="print"/>
          <a:srcRect l="-15059" r="-15059"/>
          <a:stretch>
            <a:fillRect/>
          </a:stretch>
        </p:blipFill>
        <p:spPr>
          <a:xfrm>
            <a:off x="-1447800" y="0"/>
            <a:ext cx="12039600" cy="68580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609600"/>
            <a:ext cx="3425952" cy="816864"/>
          </a:xfrm>
        </p:spPr>
        <p:txBody>
          <a:bodyPr/>
          <a:lstStyle/>
          <a:p>
            <a:pPr algn="ctr"/>
            <a:r>
              <a:rPr lang="en-US" dirty="0" smtClean="0">
                <a:solidFill>
                  <a:srgbClr val="DCDC00"/>
                </a:solidFill>
              </a:rPr>
              <a:t>Thanks</a:t>
            </a:r>
            <a:endParaRPr lang="en-US" dirty="0">
              <a:solidFill>
                <a:srgbClr val="DCDC00"/>
              </a:solidFill>
            </a:endParaRPr>
          </a:p>
        </p:txBody>
      </p:sp>
      <p:sp>
        <p:nvSpPr>
          <p:cNvPr id="3" name="Text Placeholder 2"/>
          <p:cNvSpPr>
            <a:spLocks noGrp="1"/>
          </p:cNvSpPr>
          <p:nvPr>
            <p:ph type="body" idx="1"/>
          </p:nvPr>
        </p:nvSpPr>
        <p:spPr>
          <a:xfrm>
            <a:off x="685800" y="4038600"/>
            <a:ext cx="7696200" cy="1524000"/>
          </a:xfrm>
        </p:spPr>
        <p:txBody>
          <a:bodyPr>
            <a:normAutofit lnSpcReduction="10000"/>
          </a:bodyPr>
          <a:lstStyle/>
          <a:p>
            <a:pPr algn="ctr"/>
            <a:endParaRPr lang="en-US" dirty="0" smtClean="0">
              <a:solidFill>
                <a:schemeClr val="accent3">
                  <a:lumMod val="60000"/>
                  <a:lumOff val="40000"/>
                </a:schemeClr>
              </a:solidFill>
              <a:latin typeface="Arial" pitchFamily="34" charset="0"/>
              <a:cs typeface="Arial" pitchFamily="34" charset="0"/>
            </a:endParaRPr>
          </a:p>
          <a:p>
            <a:pPr algn="ctr"/>
            <a:r>
              <a:rPr lang="en-US" dirty="0" smtClean="0">
                <a:latin typeface="Arial" pitchFamily="34" charset="0"/>
                <a:cs typeface="Arial" pitchFamily="34" charset="0"/>
              </a:rPr>
              <a:t>Acknowledgements:</a:t>
            </a:r>
          </a:p>
          <a:p>
            <a:pPr algn="ctr"/>
            <a:r>
              <a:rPr lang="en-US" dirty="0" smtClean="0">
                <a:latin typeface="Arial" pitchFamily="34" charset="0"/>
                <a:cs typeface="Arial" pitchFamily="34" charset="0"/>
              </a:rPr>
              <a:t>Axiom Consulting &amp; Design, and many, many other partners on the federal, state, regional, and local level</a:t>
            </a:r>
          </a:p>
          <a:p>
            <a:pPr algn="ctr"/>
            <a:endParaRPr lang="en-US" dirty="0" smtClean="0">
              <a:solidFill>
                <a:schemeClr val="accent3">
                  <a:lumMod val="60000"/>
                  <a:lumOff val="40000"/>
                </a:schemeClr>
              </a:solidFill>
              <a:latin typeface="Arial" pitchFamily="34" charset="0"/>
              <a:cs typeface="Arial" pitchFamily="34" charset="0"/>
            </a:endParaRPr>
          </a:p>
        </p:txBody>
      </p:sp>
      <p:sp>
        <p:nvSpPr>
          <p:cNvPr id="5" name="TextBox 4"/>
          <p:cNvSpPr txBox="1"/>
          <p:nvPr/>
        </p:nvSpPr>
        <p:spPr>
          <a:xfrm>
            <a:off x="2667000" y="1600200"/>
            <a:ext cx="3730573" cy="477054"/>
          </a:xfrm>
          <a:prstGeom prst="rect">
            <a:avLst/>
          </a:prstGeom>
          <a:noFill/>
        </p:spPr>
        <p:txBody>
          <a:bodyPr wrap="square" rtlCol="0">
            <a:spAutoFit/>
          </a:bodyPr>
          <a:lstStyle/>
          <a:p>
            <a:pPr algn="ctr"/>
            <a:r>
              <a:rPr lang="en-US" sz="2500" dirty="0" smtClean="0">
                <a:solidFill>
                  <a:schemeClr val="accent3">
                    <a:lumMod val="60000"/>
                    <a:lumOff val="40000"/>
                  </a:schemeClr>
                </a:solidFill>
              </a:rPr>
              <a:t>www.aoos.org</a:t>
            </a:r>
            <a:endParaRPr lang="en-US" sz="2500" dirty="0">
              <a:solidFill>
                <a:schemeClr val="accent3">
                  <a:lumMod val="60000"/>
                  <a:lumOff val="40000"/>
                </a:schemeClr>
              </a:solidFill>
            </a:endParaRPr>
          </a:p>
        </p:txBody>
      </p:sp>
      <p:pic>
        <p:nvPicPr>
          <p:cNvPr id="2049" name="Picture 1" descr="C:\Users\darcy\Desktop\PWS\P3310129 .JPG"/>
          <p:cNvPicPr>
            <a:picLocks noChangeAspect="1" noChangeArrowheads="1"/>
          </p:cNvPicPr>
          <p:nvPr/>
        </p:nvPicPr>
        <p:blipFill>
          <a:blip r:embed="rId3" cstate="screen"/>
          <a:srcRect/>
          <a:stretch>
            <a:fillRect/>
          </a:stretch>
        </p:blipFill>
        <p:spPr bwMode="auto">
          <a:xfrm>
            <a:off x="3352800" y="2133600"/>
            <a:ext cx="2330450" cy="1747837"/>
          </a:xfrm>
          <a:prstGeom prst="rect">
            <a:avLst/>
          </a:prstGeom>
          <a:noFill/>
        </p:spPr>
      </p:pic>
      <p:pic>
        <p:nvPicPr>
          <p:cNvPr id="6" name="Picture 5" descr="IOOS logo black.jpg"/>
          <p:cNvPicPr>
            <a:picLocks noChangeAspect="1"/>
          </p:cNvPicPr>
          <p:nvPr/>
        </p:nvPicPr>
        <p:blipFill>
          <a:blip r:embed="rId4" cstate="print"/>
          <a:stretch>
            <a:fillRect/>
          </a:stretch>
        </p:blipFill>
        <p:spPr>
          <a:xfrm>
            <a:off x="0" y="5879150"/>
            <a:ext cx="2438400" cy="978849"/>
          </a:xfrm>
          <a:prstGeom prst="rect">
            <a:avLst/>
          </a:prstGeom>
        </p:spPr>
      </p:pic>
      <p:pic>
        <p:nvPicPr>
          <p:cNvPr id="7" name="Picture 2" descr="http://t3.gstatic.com/images?q=tbn:ANd9GcQ383XmHO6qkXCQPm8XIRYJ2sPg8BPh6J33WsYna50J6ynq46c&amp;t=1&amp;usg=__Wd24wInOnFmqJM0mUybHABWk3T0="/>
          <p:cNvPicPr>
            <a:picLocks noChangeAspect="1" noChangeArrowheads="1"/>
          </p:cNvPicPr>
          <p:nvPr/>
        </p:nvPicPr>
        <p:blipFill>
          <a:blip r:embed="rId5" cstate="print"/>
          <a:srcRect/>
          <a:stretch>
            <a:fillRect/>
          </a:stretch>
        </p:blipFill>
        <p:spPr bwMode="auto">
          <a:xfrm>
            <a:off x="7543800" y="5257800"/>
            <a:ext cx="1600200" cy="16002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solidFill>
                  <a:srgbClr val="FFC727"/>
                </a:solidFill>
              </a:rPr>
              <a:t>AOOS Founding Board Members</a:t>
            </a:r>
          </a:p>
        </p:txBody>
      </p:sp>
      <p:sp>
        <p:nvSpPr>
          <p:cNvPr id="4" name="Text Placeholder 3"/>
          <p:cNvSpPr>
            <a:spLocks noGrp="1"/>
          </p:cNvSpPr>
          <p:nvPr>
            <p:ph type="body" sz="half" idx="1"/>
          </p:nvPr>
        </p:nvSpPr>
        <p:spPr>
          <a:xfrm>
            <a:off x="457200" y="1905000"/>
            <a:ext cx="5638800" cy="4953000"/>
          </a:xfrm>
        </p:spPr>
        <p:txBody>
          <a:bodyPr>
            <a:normAutofit/>
          </a:bodyPr>
          <a:lstStyle/>
          <a:p>
            <a:pPr>
              <a:defRPr/>
            </a:pPr>
            <a:r>
              <a:rPr lang="en-US" sz="2400" b="1" dirty="0"/>
              <a:t>State</a:t>
            </a:r>
          </a:p>
          <a:p>
            <a:pPr>
              <a:buFontTx/>
              <a:buChar char="-"/>
              <a:defRPr/>
            </a:pPr>
            <a:r>
              <a:rPr lang="en-US" sz="1800" dirty="0"/>
              <a:t>Fish and Game</a:t>
            </a:r>
          </a:p>
          <a:p>
            <a:pPr>
              <a:buFontTx/>
              <a:buChar char="-"/>
              <a:defRPr/>
            </a:pPr>
            <a:r>
              <a:rPr lang="en-US" sz="1800" dirty="0"/>
              <a:t>Environ </a:t>
            </a:r>
            <a:r>
              <a:rPr lang="en-US" sz="1800" dirty="0" smtClean="0"/>
              <a:t>Conservation * </a:t>
            </a:r>
            <a:r>
              <a:rPr lang="en-US" sz="1400" dirty="0" smtClean="0"/>
              <a:t>vice-chair</a:t>
            </a:r>
          </a:p>
          <a:p>
            <a:pPr>
              <a:buFontTx/>
              <a:buChar char="-"/>
              <a:defRPr/>
            </a:pPr>
            <a:r>
              <a:rPr lang="en-US" sz="1800" dirty="0"/>
              <a:t>Natural Resources</a:t>
            </a:r>
          </a:p>
          <a:p>
            <a:pPr>
              <a:defRPr/>
            </a:pPr>
            <a:r>
              <a:rPr lang="en-US" sz="2400" b="1" dirty="0"/>
              <a:t>Research</a:t>
            </a:r>
          </a:p>
          <a:p>
            <a:pPr>
              <a:buFontTx/>
              <a:buChar char="-"/>
              <a:defRPr/>
            </a:pPr>
            <a:r>
              <a:rPr lang="en-US" sz="1800" dirty="0" err="1"/>
              <a:t>Univ</a:t>
            </a:r>
            <a:r>
              <a:rPr lang="en-US" sz="1800" dirty="0"/>
              <a:t> of AK</a:t>
            </a:r>
          </a:p>
          <a:p>
            <a:pPr>
              <a:buFontTx/>
              <a:buChar char="-"/>
              <a:defRPr/>
            </a:pPr>
            <a:r>
              <a:rPr lang="en-US" sz="1800" dirty="0"/>
              <a:t>Sea Grant</a:t>
            </a:r>
          </a:p>
          <a:p>
            <a:pPr>
              <a:buFontTx/>
              <a:buChar char="-"/>
              <a:defRPr/>
            </a:pPr>
            <a:r>
              <a:rPr lang="en-US" sz="1800" dirty="0"/>
              <a:t>AK </a:t>
            </a:r>
            <a:r>
              <a:rPr lang="en-US" sz="1800" dirty="0" err="1"/>
              <a:t>SeaLife</a:t>
            </a:r>
            <a:r>
              <a:rPr lang="en-US" sz="1800" dirty="0"/>
              <a:t> </a:t>
            </a:r>
            <a:r>
              <a:rPr lang="en-US" sz="1800" dirty="0" smtClean="0"/>
              <a:t>Center * </a:t>
            </a:r>
            <a:r>
              <a:rPr lang="en-US" sz="1400" dirty="0" smtClean="0"/>
              <a:t>ex-officio EXCOM</a:t>
            </a:r>
          </a:p>
          <a:p>
            <a:pPr>
              <a:buFontTx/>
              <a:buChar char="-"/>
              <a:defRPr/>
            </a:pPr>
            <a:r>
              <a:rPr lang="en-US" sz="1800" dirty="0"/>
              <a:t>Prince William Sound Science Center</a:t>
            </a:r>
            <a:r>
              <a:rPr lang="en-US" sz="1800" dirty="0" smtClean="0"/>
              <a:t>/</a:t>
            </a:r>
          </a:p>
          <a:p>
            <a:pPr>
              <a:buNone/>
              <a:defRPr/>
            </a:pPr>
            <a:r>
              <a:rPr lang="en-US" sz="1800" dirty="0" smtClean="0"/>
              <a:t>     Oil </a:t>
            </a:r>
            <a:r>
              <a:rPr lang="en-US" sz="1800" dirty="0"/>
              <a:t>Spill Recovery Inst.</a:t>
            </a:r>
          </a:p>
          <a:p>
            <a:pPr>
              <a:buFontTx/>
              <a:buChar char="-"/>
              <a:defRPr/>
            </a:pPr>
            <a:r>
              <a:rPr lang="en-US" sz="1800" dirty="0"/>
              <a:t>US Arctic Research Commission</a:t>
            </a:r>
          </a:p>
          <a:p>
            <a:pPr>
              <a:buFontTx/>
              <a:buChar char="-"/>
              <a:defRPr/>
            </a:pPr>
            <a:r>
              <a:rPr lang="en-US" sz="1800" dirty="0"/>
              <a:t>North Pacific Research Board</a:t>
            </a:r>
          </a:p>
          <a:p>
            <a:pPr>
              <a:buFontTx/>
              <a:buChar char="-"/>
              <a:defRPr/>
            </a:pPr>
            <a:r>
              <a:rPr lang="en-US" sz="1800" dirty="0"/>
              <a:t>Barrow Arctic Science </a:t>
            </a:r>
            <a:r>
              <a:rPr lang="en-US" sz="1800" dirty="0" smtClean="0"/>
              <a:t>Consortium * </a:t>
            </a:r>
            <a:r>
              <a:rPr lang="en-US" sz="1400" dirty="0" smtClean="0"/>
              <a:t>secretary</a:t>
            </a:r>
          </a:p>
          <a:p>
            <a:pPr>
              <a:buFontTx/>
              <a:buChar char="-"/>
              <a:defRPr/>
            </a:pPr>
            <a:r>
              <a:rPr lang="en-US" sz="1800" dirty="0"/>
              <a:t>NOAA AK Fisheries Science Center</a:t>
            </a:r>
          </a:p>
          <a:p>
            <a:pPr>
              <a:buFontTx/>
              <a:buChar char="-"/>
              <a:defRPr/>
            </a:pPr>
            <a:endParaRPr lang="en-US" sz="1800" dirty="0"/>
          </a:p>
          <a:p>
            <a:pPr>
              <a:buFontTx/>
              <a:buNone/>
              <a:defRPr/>
            </a:pPr>
            <a:endParaRPr lang="en-US" sz="1800" dirty="0"/>
          </a:p>
        </p:txBody>
      </p:sp>
      <p:sp>
        <p:nvSpPr>
          <p:cNvPr id="3" name="Content Placeholder 2"/>
          <p:cNvSpPr>
            <a:spLocks noGrp="1"/>
          </p:cNvSpPr>
          <p:nvPr>
            <p:ph sz="quarter" idx="2"/>
          </p:nvPr>
        </p:nvSpPr>
        <p:spPr>
          <a:xfrm>
            <a:off x="4648200" y="1905000"/>
            <a:ext cx="4038600" cy="3124200"/>
          </a:xfrm>
        </p:spPr>
        <p:txBody>
          <a:bodyPr>
            <a:normAutofit/>
          </a:bodyPr>
          <a:lstStyle/>
          <a:p>
            <a:pPr>
              <a:defRPr/>
            </a:pPr>
            <a:r>
              <a:rPr lang="en-US" sz="2400" b="1" dirty="0"/>
              <a:t>Federal</a:t>
            </a:r>
          </a:p>
          <a:p>
            <a:pPr>
              <a:buFontTx/>
              <a:buChar char="-"/>
              <a:defRPr/>
            </a:pPr>
            <a:r>
              <a:rPr lang="en-US" sz="1800" dirty="0"/>
              <a:t>USGS</a:t>
            </a:r>
          </a:p>
          <a:p>
            <a:pPr>
              <a:buFontTx/>
              <a:buChar char="-"/>
              <a:defRPr/>
            </a:pPr>
            <a:r>
              <a:rPr lang="en-US" sz="1800" dirty="0" smtClean="0"/>
              <a:t>NOAA * </a:t>
            </a:r>
            <a:r>
              <a:rPr lang="en-US" sz="1400" dirty="0" smtClean="0"/>
              <a:t>treasurer</a:t>
            </a:r>
          </a:p>
          <a:p>
            <a:pPr>
              <a:buFontTx/>
              <a:buChar char="-"/>
              <a:defRPr/>
            </a:pPr>
            <a:r>
              <a:rPr lang="en-US" sz="1800" dirty="0"/>
              <a:t>Coast Guard</a:t>
            </a:r>
          </a:p>
          <a:p>
            <a:pPr>
              <a:buFontTx/>
              <a:buChar char="-"/>
              <a:defRPr/>
            </a:pPr>
            <a:r>
              <a:rPr lang="en-US" sz="1800" dirty="0"/>
              <a:t>BOERME (MMS)</a:t>
            </a:r>
          </a:p>
          <a:p>
            <a:pPr>
              <a:defRPr/>
            </a:pPr>
            <a:r>
              <a:rPr lang="en-US" sz="2400" b="1" dirty="0"/>
              <a:t>Other</a:t>
            </a:r>
          </a:p>
          <a:p>
            <a:pPr>
              <a:buFontTx/>
              <a:buChar char="-"/>
              <a:defRPr/>
            </a:pPr>
            <a:r>
              <a:rPr lang="en-US" sz="1800" dirty="0"/>
              <a:t>Marine Exchange of </a:t>
            </a:r>
            <a:r>
              <a:rPr lang="en-US" sz="1800" dirty="0" smtClean="0"/>
              <a:t>Alaska * </a:t>
            </a:r>
            <a:r>
              <a:rPr lang="en-US" sz="1400" dirty="0" smtClean="0"/>
              <a:t>chair</a:t>
            </a:r>
          </a:p>
          <a:p>
            <a:pPr>
              <a:buFontTx/>
              <a:buChar char="-"/>
              <a:defRPr/>
            </a:pPr>
            <a:endParaRPr lang="en-US" sz="1800" dirty="0"/>
          </a:p>
          <a:p>
            <a:pPr>
              <a:buFontTx/>
              <a:buChar char="-"/>
              <a:defRPr/>
            </a:pPr>
            <a:endParaRPr lang="en-US" dirty="0"/>
          </a:p>
          <a:p>
            <a:pPr>
              <a:defRPr/>
            </a:pPr>
            <a:endParaRPr lang="en-US" dirty="0"/>
          </a:p>
        </p:txBody>
      </p:sp>
      <p:sp>
        <p:nvSpPr>
          <p:cNvPr id="5" name="Content Placeholder 4"/>
          <p:cNvSpPr>
            <a:spLocks noGrp="1"/>
          </p:cNvSpPr>
          <p:nvPr>
            <p:ph sz="quarter" idx="3"/>
          </p:nvPr>
        </p:nvSpPr>
        <p:spPr>
          <a:xfrm>
            <a:off x="4953000" y="5791200"/>
            <a:ext cx="4038600" cy="4724400"/>
          </a:xfrm>
        </p:spPr>
        <p:txBody>
          <a:bodyPr/>
          <a:lstStyle/>
          <a:p>
            <a:pPr>
              <a:defRPr/>
            </a:pPr>
            <a:endParaRPr lang="en-US" dirty="0" smtClean="0"/>
          </a:p>
          <a:p>
            <a:pPr>
              <a:buNone/>
              <a:defRPr/>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3.gstatic.com/images?q=tbn:ANd9GcQ383XmHO6qkXCQPm8XIRYJ2sPg8BPh6J33WsYna50J6ynq46c&amp;t=1&amp;usg=__Wd24wInOnFmqJM0mUybHABWk3T0="/>
          <p:cNvPicPr>
            <a:picLocks noChangeAspect="1" noChangeArrowheads="1"/>
          </p:cNvPicPr>
          <p:nvPr/>
        </p:nvPicPr>
        <p:blipFill>
          <a:blip r:embed="rId2" cstate="print"/>
          <a:srcRect/>
          <a:stretch>
            <a:fillRect/>
          </a:stretch>
        </p:blipFill>
        <p:spPr bwMode="auto">
          <a:xfrm>
            <a:off x="4724400" y="2133600"/>
            <a:ext cx="2362200" cy="2362200"/>
          </a:xfrm>
          <a:prstGeom prst="rect">
            <a:avLst/>
          </a:prstGeom>
          <a:noFill/>
        </p:spPr>
      </p:pic>
      <p:pic>
        <p:nvPicPr>
          <p:cNvPr id="5" name="Picture 10" descr="http://t2.gstatic.com/images?q=tbn:ANd9GcSa0tbfnh45kN1hpGtgiSo6qRVg2D8928pg9I336PZ2c-nk-s8&amp;t=1&amp;usg=__RsXDIGWb9FAvtIU70QS07bO-Jm8="/>
          <p:cNvPicPr>
            <a:picLocks noChangeAspect="1" noChangeArrowheads="1"/>
          </p:cNvPicPr>
          <p:nvPr/>
        </p:nvPicPr>
        <p:blipFill>
          <a:blip r:embed="rId3" cstate="print"/>
          <a:srcRect/>
          <a:stretch>
            <a:fillRect/>
          </a:stretch>
        </p:blipFill>
        <p:spPr bwMode="auto">
          <a:xfrm>
            <a:off x="6858000" y="3657600"/>
            <a:ext cx="2057400" cy="756234"/>
          </a:xfrm>
          <a:prstGeom prst="rect">
            <a:avLst/>
          </a:prstGeom>
          <a:noFill/>
        </p:spPr>
      </p:pic>
      <p:pic>
        <p:nvPicPr>
          <p:cNvPr id="6" name="Picture 18" descr="http://hci.arc.nasa.gov/pages/nasa-logo.gif"/>
          <p:cNvPicPr>
            <a:picLocks noChangeAspect="1" noChangeArrowheads="1"/>
          </p:cNvPicPr>
          <p:nvPr/>
        </p:nvPicPr>
        <p:blipFill>
          <a:blip r:embed="rId4" cstate="print"/>
          <a:srcRect/>
          <a:stretch>
            <a:fillRect/>
          </a:stretch>
        </p:blipFill>
        <p:spPr bwMode="auto">
          <a:xfrm>
            <a:off x="5334000" y="5562600"/>
            <a:ext cx="1244230" cy="1066800"/>
          </a:xfrm>
          <a:prstGeom prst="rect">
            <a:avLst/>
          </a:prstGeom>
          <a:noFill/>
        </p:spPr>
      </p:pic>
      <p:pic>
        <p:nvPicPr>
          <p:cNvPr id="7" name="Picture 22" descr="http://www.nrcdifference.com/ImageFiles/usace%20logo.png"/>
          <p:cNvPicPr>
            <a:picLocks noChangeAspect="1" noChangeArrowheads="1"/>
          </p:cNvPicPr>
          <p:nvPr/>
        </p:nvPicPr>
        <p:blipFill>
          <a:blip r:embed="rId5" cstate="print"/>
          <a:srcRect/>
          <a:stretch>
            <a:fillRect/>
          </a:stretch>
        </p:blipFill>
        <p:spPr bwMode="auto">
          <a:xfrm>
            <a:off x="3886200" y="5486400"/>
            <a:ext cx="1333500" cy="1021914"/>
          </a:xfrm>
          <a:prstGeom prst="rect">
            <a:avLst/>
          </a:prstGeom>
          <a:noFill/>
        </p:spPr>
      </p:pic>
      <p:pic>
        <p:nvPicPr>
          <p:cNvPr id="8" name="Picture 24" descr="http://www.barbadosseaturtles.org/images/argos/USFWS%20Logo.png"/>
          <p:cNvPicPr>
            <a:picLocks noChangeAspect="1" noChangeArrowheads="1"/>
          </p:cNvPicPr>
          <p:nvPr/>
        </p:nvPicPr>
        <p:blipFill>
          <a:blip r:embed="rId6" cstate="print"/>
          <a:srcRect/>
          <a:stretch>
            <a:fillRect/>
          </a:stretch>
        </p:blipFill>
        <p:spPr bwMode="auto">
          <a:xfrm>
            <a:off x="1524000" y="1981200"/>
            <a:ext cx="1461959" cy="1744918"/>
          </a:xfrm>
          <a:prstGeom prst="rect">
            <a:avLst/>
          </a:prstGeom>
          <a:noFill/>
        </p:spPr>
      </p:pic>
      <p:pic>
        <p:nvPicPr>
          <p:cNvPr id="9" name="Picture 26" descr="http://www.gov.state.ak.us/ASCC/images/UAAlogo.jpg"/>
          <p:cNvPicPr>
            <a:picLocks noChangeAspect="1" noChangeArrowheads="1"/>
          </p:cNvPicPr>
          <p:nvPr/>
        </p:nvPicPr>
        <p:blipFill>
          <a:blip r:embed="rId7" cstate="print"/>
          <a:srcRect/>
          <a:stretch>
            <a:fillRect/>
          </a:stretch>
        </p:blipFill>
        <p:spPr bwMode="auto">
          <a:xfrm>
            <a:off x="7239000" y="2057400"/>
            <a:ext cx="1638300" cy="1212342"/>
          </a:xfrm>
          <a:prstGeom prst="rect">
            <a:avLst/>
          </a:prstGeom>
          <a:noFill/>
        </p:spPr>
      </p:pic>
      <p:pic>
        <p:nvPicPr>
          <p:cNvPr id="10" name="Picture 28" descr="http://t2.gstatic.com/images?q=tbn:ANd9GcT0rSAGpS0ikakXa-bw2cD_U5fr-LAXnUoEdOCzHxsflL7qlYA&amp;t=1&amp;usg=__qw0C-gICaAn8yZCev0Z3SKaNiq8="/>
          <p:cNvPicPr>
            <a:picLocks noChangeAspect="1" noChangeArrowheads="1"/>
          </p:cNvPicPr>
          <p:nvPr/>
        </p:nvPicPr>
        <p:blipFill>
          <a:blip r:embed="rId8" cstate="print"/>
          <a:srcRect/>
          <a:stretch>
            <a:fillRect/>
          </a:stretch>
        </p:blipFill>
        <p:spPr bwMode="auto">
          <a:xfrm>
            <a:off x="304800" y="4953000"/>
            <a:ext cx="1676400" cy="1676400"/>
          </a:xfrm>
          <a:prstGeom prst="rect">
            <a:avLst/>
          </a:prstGeom>
          <a:noFill/>
        </p:spPr>
      </p:pic>
      <p:pic>
        <p:nvPicPr>
          <p:cNvPr id="11" name="Picture 30" descr="SNAP Logo">
            <a:hlinkClick r:id="rId9"/>
          </p:cNvPr>
          <p:cNvPicPr>
            <a:picLocks noChangeAspect="1" noChangeArrowheads="1"/>
          </p:cNvPicPr>
          <p:nvPr/>
        </p:nvPicPr>
        <p:blipFill>
          <a:blip r:embed="rId10" cstate="print"/>
          <a:srcRect/>
          <a:stretch>
            <a:fillRect/>
          </a:stretch>
        </p:blipFill>
        <p:spPr bwMode="auto">
          <a:xfrm>
            <a:off x="0" y="-1"/>
            <a:ext cx="1600200" cy="1308755"/>
          </a:xfrm>
          <a:prstGeom prst="rect">
            <a:avLst/>
          </a:prstGeom>
          <a:noFill/>
        </p:spPr>
      </p:pic>
      <p:pic>
        <p:nvPicPr>
          <p:cNvPr id="13" name="Picture 36" descr="http://t2.gstatic.com/images?q=tbn:ANd9GcSWf5aTYkSZVuyFoEkXQupQs4sdtBL2nQPKFkDR4x5_3zGwPNo&amp;t=1&amp;usg=__XwZVpSAcqdLV6wXtphu6JDcdViA="/>
          <p:cNvPicPr>
            <a:picLocks noChangeAspect="1" noChangeArrowheads="1"/>
          </p:cNvPicPr>
          <p:nvPr/>
        </p:nvPicPr>
        <p:blipFill>
          <a:blip r:embed="rId11" cstate="print"/>
          <a:srcRect/>
          <a:stretch>
            <a:fillRect/>
          </a:stretch>
        </p:blipFill>
        <p:spPr bwMode="auto">
          <a:xfrm>
            <a:off x="7086600" y="4724400"/>
            <a:ext cx="1828800" cy="1828800"/>
          </a:xfrm>
          <a:prstGeom prst="rect">
            <a:avLst/>
          </a:prstGeom>
          <a:noFill/>
        </p:spPr>
      </p:pic>
      <p:pic>
        <p:nvPicPr>
          <p:cNvPr id="1026" name="Picture 2"/>
          <p:cNvPicPr>
            <a:picLocks noChangeAspect="1" noChangeArrowheads="1"/>
          </p:cNvPicPr>
          <p:nvPr/>
        </p:nvPicPr>
        <p:blipFill>
          <a:blip r:embed="rId12" cstate="print"/>
          <a:srcRect/>
          <a:stretch>
            <a:fillRect/>
          </a:stretch>
        </p:blipFill>
        <p:spPr bwMode="auto">
          <a:xfrm>
            <a:off x="304800" y="3733800"/>
            <a:ext cx="3744686" cy="914400"/>
          </a:xfrm>
          <a:prstGeom prst="rect">
            <a:avLst/>
          </a:prstGeom>
          <a:noFill/>
          <a:ln w="9525">
            <a:noFill/>
            <a:miter lim="800000"/>
            <a:headEnd/>
            <a:tailEnd/>
          </a:ln>
        </p:spPr>
      </p:pic>
      <p:pic>
        <p:nvPicPr>
          <p:cNvPr id="1027" name="Picture 3"/>
          <p:cNvPicPr>
            <a:picLocks noChangeAspect="1" noChangeArrowheads="1"/>
          </p:cNvPicPr>
          <p:nvPr/>
        </p:nvPicPr>
        <p:blipFill>
          <a:blip r:embed="rId13" cstate="print"/>
          <a:srcRect/>
          <a:stretch>
            <a:fillRect/>
          </a:stretch>
        </p:blipFill>
        <p:spPr bwMode="auto">
          <a:xfrm>
            <a:off x="7467600" y="228600"/>
            <a:ext cx="1428750" cy="1504950"/>
          </a:xfrm>
          <a:prstGeom prst="rect">
            <a:avLst/>
          </a:prstGeom>
          <a:noFill/>
          <a:ln w="9525">
            <a:noFill/>
            <a:miter lim="800000"/>
            <a:headEnd/>
            <a:tailEnd/>
          </a:ln>
        </p:spPr>
      </p:pic>
      <p:pic>
        <p:nvPicPr>
          <p:cNvPr id="1028" name="Picture 4"/>
          <p:cNvPicPr>
            <a:picLocks noChangeAspect="1" noChangeArrowheads="1"/>
          </p:cNvPicPr>
          <p:nvPr/>
        </p:nvPicPr>
        <p:blipFill>
          <a:blip r:embed="rId14" cstate="print"/>
          <a:srcRect/>
          <a:stretch>
            <a:fillRect/>
          </a:stretch>
        </p:blipFill>
        <p:spPr bwMode="auto">
          <a:xfrm>
            <a:off x="2209800" y="5181600"/>
            <a:ext cx="1452562" cy="1452562"/>
          </a:xfrm>
          <a:prstGeom prst="rect">
            <a:avLst/>
          </a:prstGeom>
          <a:noFill/>
          <a:ln w="9525">
            <a:noFill/>
            <a:miter lim="800000"/>
            <a:headEnd/>
            <a:tailEnd/>
          </a:ln>
        </p:spPr>
      </p:pic>
      <p:pic>
        <p:nvPicPr>
          <p:cNvPr id="1029" name="Picture 5"/>
          <p:cNvPicPr>
            <a:picLocks noChangeAspect="1" noChangeArrowheads="1"/>
          </p:cNvPicPr>
          <p:nvPr/>
        </p:nvPicPr>
        <p:blipFill>
          <a:blip r:embed="rId15" cstate="print"/>
          <a:srcRect/>
          <a:stretch>
            <a:fillRect/>
          </a:stretch>
        </p:blipFill>
        <p:spPr bwMode="auto">
          <a:xfrm>
            <a:off x="4267200" y="228600"/>
            <a:ext cx="2886075" cy="1581150"/>
          </a:xfrm>
          <a:prstGeom prst="rect">
            <a:avLst/>
          </a:prstGeom>
          <a:noFill/>
          <a:ln w="9525">
            <a:noFill/>
            <a:miter lim="800000"/>
            <a:headEnd/>
            <a:tailEnd/>
          </a:ln>
        </p:spPr>
      </p:pic>
      <p:pic>
        <p:nvPicPr>
          <p:cNvPr id="1030" name="Picture 6"/>
          <p:cNvPicPr>
            <a:picLocks noChangeAspect="1" noChangeArrowheads="1"/>
          </p:cNvPicPr>
          <p:nvPr/>
        </p:nvPicPr>
        <p:blipFill>
          <a:blip r:embed="rId16" cstate="print"/>
          <a:srcRect/>
          <a:stretch>
            <a:fillRect/>
          </a:stretch>
        </p:blipFill>
        <p:spPr bwMode="auto">
          <a:xfrm>
            <a:off x="2133600" y="304800"/>
            <a:ext cx="1552575" cy="1552575"/>
          </a:xfrm>
          <a:prstGeom prst="rect">
            <a:avLst/>
          </a:prstGeom>
          <a:noFill/>
          <a:ln w="9525">
            <a:noFill/>
            <a:miter lim="800000"/>
            <a:headEnd/>
            <a:tailEnd/>
          </a:ln>
        </p:spPr>
      </p:pic>
      <p:pic>
        <p:nvPicPr>
          <p:cNvPr id="1031" name="Picture 7"/>
          <p:cNvPicPr>
            <a:picLocks noChangeAspect="1" noChangeArrowheads="1"/>
          </p:cNvPicPr>
          <p:nvPr/>
        </p:nvPicPr>
        <p:blipFill>
          <a:blip r:embed="rId17" cstate="print"/>
          <a:srcRect/>
          <a:stretch>
            <a:fillRect/>
          </a:stretch>
        </p:blipFill>
        <p:spPr bwMode="auto">
          <a:xfrm>
            <a:off x="4114800" y="4800600"/>
            <a:ext cx="1543050" cy="561975"/>
          </a:xfrm>
          <a:prstGeom prst="rect">
            <a:avLst/>
          </a:prstGeom>
          <a:noFill/>
          <a:ln w="9525">
            <a:noFill/>
            <a:miter lim="800000"/>
            <a:headEnd/>
            <a:tailEnd/>
          </a:ln>
        </p:spPr>
      </p:pic>
      <p:pic>
        <p:nvPicPr>
          <p:cNvPr id="1032" name="Picture 8"/>
          <p:cNvPicPr>
            <a:picLocks noChangeAspect="1" noChangeArrowheads="1"/>
          </p:cNvPicPr>
          <p:nvPr/>
        </p:nvPicPr>
        <p:blipFill>
          <a:blip r:embed="rId18" cstate="print"/>
          <a:srcRect/>
          <a:stretch>
            <a:fillRect/>
          </a:stretch>
        </p:blipFill>
        <p:spPr bwMode="auto">
          <a:xfrm>
            <a:off x="228600" y="1524000"/>
            <a:ext cx="1133475" cy="1752600"/>
          </a:xfrm>
          <a:prstGeom prst="rect">
            <a:avLst/>
          </a:prstGeom>
          <a:noFill/>
          <a:ln w="9525">
            <a:noFill/>
            <a:miter lim="800000"/>
            <a:headEnd/>
            <a:tailEnd/>
          </a:ln>
        </p:spPr>
      </p:pic>
      <p:pic>
        <p:nvPicPr>
          <p:cNvPr id="1033" name="Picture 9"/>
          <p:cNvPicPr>
            <a:picLocks noChangeAspect="1" noChangeArrowheads="1"/>
          </p:cNvPicPr>
          <p:nvPr/>
        </p:nvPicPr>
        <p:blipFill>
          <a:blip r:embed="rId19" cstate="print"/>
          <a:srcRect/>
          <a:stretch>
            <a:fillRect/>
          </a:stretch>
        </p:blipFill>
        <p:spPr bwMode="auto">
          <a:xfrm>
            <a:off x="3200400" y="2057400"/>
            <a:ext cx="1162050" cy="1514475"/>
          </a:xfrm>
          <a:prstGeom prst="rect">
            <a:avLst/>
          </a:prstGeom>
          <a:noFill/>
          <a:ln w="9525">
            <a:noFill/>
            <a:miter lim="800000"/>
            <a:headEnd/>
            <a:tailEnd/>
          </a:ln>
        </p:spPr>
      </p:pic>
      <p:pic>
        <p:nvPicPr>
          <p:cNvPr id="1035" name="Picture 11"/>
          <p:cNvPicPr>
            <a:picLocks noChangeAspect="1" noChangeArrowheads="1"/>
          </p:cNvPicPr>
          <p:nvPr/>
        </p:nvPicPr>
        <p:blipFill>
          <a:blip r:embed="rId20" cstate="print"/>
          <a:srcRect/>
          <a:stretch>
            <a:fillRect/>
          </a:stretch>
        </p:blipFill>
        <p:spPr bwMode="auto">
          <a:xfrm>
            <a:off x="5943600" y="4648200"/>
            <a:ext cx="766763" cy="76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4956048" cy="990600"/>
          </a:xfrm>
        </p:spPr>
        <p:txBody>
          <a:bodyPr/>
          <a:lstStyle/>
          <a:p>
            <a:pPr algn="ctr"/>
            <a:r>
              <a:rPr lang="en-US" sz="4400" dirty="0" smtClean="0">
                <a:solidFill>
                  <a:srgbClr val="DCDC00"/>
                </a:solidFill>
              </a:rPr>
              <a:t> Stakeholder driven</a:t>
            </a:r>
            <a:endParaRPr lang="en-US" sz="4400" dirty="0">
              <a:solidFill>
                <a:srgbClr val="DCDC00"/>
              </a:solidFill>
            </a:endParaRPr>
          </a:p>
        </p:txBody>
      </p:sp>
      <p:sp>
        <p:nvSpPr>
          <p:cNvPr id="3" name="Content Placeholder 2"/>
          <p:cNvSpPr>
            <a:spLocks noGrp="1"/>
          </p:cNvSpPr>
          <p:nvPr>
            <p:ph type="body" idx="1"/>
          </p:nvPr>
        </p:nvSpPr>
        <p:spPr>
          <a:xfrm>
            <a:off x="762000" y="1828800"/>
            <a:ext cx="6858000" cy="3962400"/>
          </a:xfrm>
        </p:spPr>
        <p:txBody>
          <a:bodyPr>
            <a:normAutofit fontScale="92500" lnSpcReduction="20000"/>
          </a:bodyPr>
          <a:lstStyle/>
          <a:p>
            <a:pPr>
              <a:lnSpc>
                <a:spcPct val="120000"/>
              </a:lnSpc>
            </a:pPr>
            <a:endParaRPr lang="en-US" b="1" dirty="0" smtClean="0">
              <a:latin typeface="Arial" pitchFamily="34" charset="0"/>
              <a:cs typeface="Arial" pitchFamily="34" charset="0"/>
            </a:endParaRPr>
          </a:p>
          <a:p>
            <a:pPr>
              <a:lnSpc>
                <a:spcPct val="120000"/>
              </a:lnSpc>
              <a:buFont typeface="Arial" pitchFamily="34" charset="0"/>
              <a:buChar char="•"/>
            </a:pPr>
            <a:r>
              <a:rPr lang="en-US" dirty="0" smtClean="0">
                <a:latin typeface="Arial" pitchFamily="34" charset="0"/>
                <a:cs typeface="Arial" pitchFamily="34" charset="0"/>
              </a:rPr>
              <a:t>  Mariners, fishermen and subsistence users</a:t>
            </a:r>
          </a:p>
          <a:p>
            <a:pPr>
              <a:lnSpc>
                <a:spcPct val="120000"/>
              </a:lnSpc>
              <a:buFont typeface="Arial" pitchFamily="34" charset="0"/>
              <a:buChar char="•"/>
            </a:pPr>
            <a:r>
              <a:rPr lang="en-US" dirty="0" smtClean="0">
                <a:latin typeface="Arial" pitchFamily="34" charset="0"/>
                <a:cs typeface="Arial" pitchFamily="34" charset="0"/>
              </a:rPr>
              <a:t>  Search and rescue operations</a:t>
            </a:r>
          </a:p>
          <a:p>
            <a:pPr>
              <a:lnSpc>
                <a:spcPct val="120000"/>
              </a:lnSpc>
              <a:buFont typeface="Arial" pitchFamily="34" charset="0"/>
              <a:buChar char="•"/>
            </a:pPr>
            <a:r>
              <a:rPr lang="en-US" dirty="0" smtClean="0">
                <a:latin typeface="Arial" pitchFamily="34" charset="0"/>
                <a:cs typeface="Arial" pitchFamily="34" charset="0"/>
              </a:rPr>
              <a:t>  Scientists</a:t>
            </a:r>
          </a:p>
          <a:p>
            <a:pPr>
              <a:lnSpc>
                <a:spcPct val="120000"/>
              </a:lnSpc>
              <a:buFont typeface="Arial" pitchFamily="34" charset="0"/>
              <a:buChar char="•"/>
            </a:pPr>
            <a:r>
              <a:rPr lang="en-US" dirty="0" smtClean="0">
                <a:latin typeface="Arial" pitchFamily="34" charset="0"/>
                <a:cs typeface="Arial" pitchFamily="34" charset="0"/>
              </a:rPr>
              <a:t>  Coastal security operations</a:t>
            </a:r>
          </a:p>
          <a:p>
            <a:pPr>
              <a:lnSpc>
                <a:spcPct val="120000"/>
              </a:lnSpc>
              <a:buFont typeface="Arial" pitchFamily="34" charset="0"/>
              <a:buChar char="•"/>
            </a:pPr>
            <a:r>
              <a:rPr lang="en-US" dirty="0" smtClean="0">
                <a:latin typeface="Arial" pitchFamily="34" charset="0"/>
                <a:cs typeface="Arial" pitchFamily="34" charset="0"/>
              </a:rPr>
              <a:t>  Resource managers</a:t>
            </a:r>
          </a:p>
          <a:p>
            <a:pPr>
              <a:lnSpc>
                <a:spcPct val="120000"/>
              </a:lnSpc>
              <a:buFont typeface="Arial" pitchFamily="34" charset="0"/>
              <a:buChar char="•"/>
            </a:pPr>
            <a:r>
              <a:rPr lang="en-US" dirty="0" smtClean="0">
                <a:latin typeface="Arial" pitchFamily="34" charset="0"/>
                <a:cs typeface="Arial" pitchFamily="34" charset="0"/>
              </a:rPr>
              <a:t>  Conservation</a:t>
            </a:r>
          </a:p>
          <a:p>
            <a:pPr>
              <a:lnSpc>
                <a:spcPct val="120000"/>
              </a:lnSpc>
              <a:buFont typeface="Arial" pitchFamily="34" charset="0"/>
              <a:buChar char="•"/>
            </a:pPr>
            <a:r>
              <a:rPr lang="en-US" dirty="0" smtClean="0">
                <a:latin typeface="Arial" pitchFamily="34" charset="0"/>
                <a:cs typeface="Arial" pitchFamily="34" charset="0"/>
              </a:rPr>
              <a:t>  Industry</a:t>
            </a:r>
          </a:p>
          <a:p>
            <a:pPr>
              <a:lnSpc>
                <a:spcPct val="120000"/>
              </a:lnSpc>
              <a:buFont typeface="Arial" pitchFamily="34" charset="0"/>
              <a:buChar char="•"/>
            </a:pPr>
            <a:r>
              <a:rPr lang="en-US" dirty="0" smtClean="0">
                <a:latin typeface="Arial" pitchFamily="34" charset="0"/>
                <a:cs typeface="Arial" pitchFamily="34" charset="0"/>
              </a:rPr>
              <a:t>  Educators</a:t>
            </a:r>
          </a:p>
          <a:p>
            <a:pPr>
              <a:lnSpc>
                <a:spcPct val="120000"/>
              </a:lnSpc>
              <a:buFont typeface="Arial" pitchFamily="34" charset="0"/>
              <a:buChar char="•"/>
            </a:pPr>
            <a:r>
              <a:rPr lang="en-US" dirty="0" smtClean="0">
                <a:latin typeface="Arial" pitchFamily="34" charset="0"/>
                <a:cs typeface="Arial" pitchFamily="34" charset="0"/>
              </a:rPr>
              <a:t>  Local communities</a:t>
            </a:r>
            <a:endParaRPr lang="en-US" dirty="0"/>
          </a:p>
        </p:txBody>
      </p:sp>
      <p:pic>
        <p:nvPicPr>
          <p:cNvPr id="1026" name="Picture 2"/>
          <p:cNvPicPr>
            <a:picLocks noChangeAspect="1" noChangeArrowheads="1"/>
          </p:cNvPicPr>
          <p:nvPr/>
        </p:nvPicPr>
        <p:blipFill>
          <a:blip r:embed="rId3" cstate="screen"/>
          <a:srcRect/>
          <a:stretch>
            <a:fillRect/>
          </a:stretch>
        </p:blipFill>
        <p:spPr bwMode="auto">
          <a:xfrm>
            <a:off x="6477000" y="457200"/>
            <a:ext cx="2235200" cy="1676400"/>
          </a:xfrm>
          <a:prstGeom prst="rect">
            <a:avLst/>
          </a:prstGeom>
          <a:noFill/>
          <a:ln w="9525">
            <a:noFill/>
            <a:miter lim="800000"/>
            <a:headEnd/>
            <a:tailEnd/>
          </a:ln>
        </p:spPr>
      </p:pic>
      <p:pic>
        <p:nvPicPr>
          <p:cNvPr id="63490" name="Picture 2"/>
          <p:cNvPicPr>
            <a:picLocks noChangeAspect="1" noChangeArrowheads="1"/>
          </p:cNvPicPr>
          <p:nvPr/>
        </p:nvPicPr>
        <p:blipFill>
          <a:blip r:embed="rId4" cstate="print"/>
          <a:srcRect/>
          <a:stretch>
            <a:fillRect/>
          </a:stretch>
        </p:blipFill>
        <p:spPr bwMode="auto">
          <a:xfrm>
            <a:off x="6477000" y="2590800"/>
            <a:ext cx="2209585" cy="1656021"/>
          </a:xfrm>
          <a:prstGeom prst="rect">
            <a:avLst/>
          </a:prstGeom>
          <a:noFill/>
          <a:ln w="9525">
            <a:noFill/>
            <a:miter lim="800000"/>
            <a:headEnd/>
            <a:tailEnd/>
          </a:ln>
        </p:spPr>
      </p:pic>
      <p:pic>
        <p:nvPicPr>
          <p:cNvPr id="7" name="Picture 4" descr="P1010704.JPG"/>
          <p:cNvPicPr>
            <a:picLocks noChangeAspect="1"/>
          </p:cNvPicPr>
          <p:nvPr/>
        </p:nvPicPr>
        <p:blipFill>
          <a:blip r:embed="rId5" cstate="print"/>
          <a:srcRect/>
          <a:stretch>
            <a:fillRect/>
          </a:stretch>
        </p:blipFill>
        <p:spPr bwMode="auto">
          <a:xfrm>
            <a:off x="6400800" y="4800600"/>
            <a:ext cx="2362200" cy="177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219200" y="228600"/>
            <a:ext cx="7772400" cy="685800"/>
          </a:xfrm>
        </p:spPr>
        <p:txBody>
          <a:bodyPr/>
          <a:lstStyle/>
          <a:p>
            <a:pPr algn="ctr">
              <a:defRPr/>
            </a:pPr>
            <a:r>
              <a:rPr dirty="0" smtClean="0">
                <a:solidFill>
                  <a:srgbClr val="DCDC00"/>
                </a:solidFill>
              </a:rPr>
              <a:t>Projects &amp; Programs</a:t>
            </a:r>
            <a:endParaRPr dirty="0">
              <a:solidFill>
                <a:srgbClr val="DCDC00"/>
              </a:solidFill>
            </a:endParaRPr>
          </a:p>
        </p:txBody>
      </p:sp>
      <p:sp>
        <p:nvSpPr>
          <p:cNvPr id="29699" name="Text Placeholder 10"/>
          <p:cNvSpPr>
            <a:spLocks noGrp="1"/>
          </p:cNvSpPr>
          <p:nvPr>
            <p:ph type="body" idx="1"/>
          </p:nvPr>
        </p:nvSpPr>
        <p:spPr>
          <a:xfrm>
            <a:off x="533400" y="838200"/>
            <a:ext cx="7772400" cy="6019800"/>
          </a:xfrm>
        </p:spPr>
        <p:txBody>
          <a:bodyPr>
            <a:normAutofit fontScale="92500" lnSpcReduction="10000"/>
          </a:bodyPr>
          <a:lstStyle/>
          <a:p>
            <a:pPr>
              <a:defRPr/>
            </a:pPr>
            <a:r>
              <a:rPr lang="en-US" u="sng" dirty="0">
                <a:latin typeface="Calibri" charset="0"/>
              </a:rPr>
              <a:t>What We fund – (</a:t>
            </a:r>
            <a:r>
              <a:rPr lang="en-US" i="1" u="sng" dirty="0">
                <a:latin typeface="Calibri" charset="0"/>
              </a:rPr>
              <a:t>examples)</a:t>
            </a:r>
            <a:r>
              <a:rPr lang="en-US" u="sng" dirty="0">
                <a:latin typeface="Calibri" charset="0"/>
              </a:rPr>
              <a:t>:</a:t>
            </a:r>
            <a:endParaRPr lang="en-US" u="sng" dirty="0" smtClean="0">
              <a:latin typeface="Calibri" charset="0"/>
            </a:endParaRPr>
          </a:p>
          <a:p>
            <a:pPr>
              <a:defRPr/>
            </a:pPr>
            <a:r>
              <a:rPr lang="en-US" sz="2400" dirty="0" smtClean="0">
                <a:latin typeface="Calibri" charset="0"/>
              </a:rPr>
              <a:t>Marine </a:t>
            </a:r>
            <a:r>
              <a:rPr lang="en-US" sz="2400" dirty="0">
                <a:latin typeface="Calibri" charset="0"/>
              </a:rPr>
              <a:t>Operations</a:t>
            </a:r>
          </a:p>
          <a:p>
            <a:pPr lvl="1">
              <a:buFont typeface="Arial" charset="0"/>
              <a:buChar char="•"/>
              <a:defRPr/>
            </a:pPr>
            <a:r>
              <a:rPr lang="en-US" dirty="0">
                <a:solidFill>
                  <a:srgbClr val="FFFFFF"/>
                </a:solidFill>
                <a:latin typeface="Calibri" charset="0"/>
              </a:rPr>
              <a:t>Circulation and wind modeling, providing daily forecasts in Gulf of AK</a:t>
            </a:r>
          </a:p>
          <a:p>
            <a:pPr lvl="1">
              <a:buFont typeface="Arial" charset="0"/>
              <a:buChar char="•"/>
              <a:defRPr/>
            </a:pPr>
            <a:r>
              <a:rPr lang="en-US" dirty="0">
                <a:solidFill>
                  <a:srgbClr val="FFFFFF"/>
                </a:solidFill>
                <a:latin typeface="Calibri" charset="0"/>
              </a:rPr>
              <a:t>Wave modeling (SWAN)</a:t>
            </a:r>
          </a:p>
          <a:p>
            <a:pPr lvl="1">
              <a:buFont typeface="Arial" charset="0"/>
              <a:buChar char="•"/>
              <a:defRPr/>
            </a:pPr>
            <a:r>
              <a:rPr lang="en-US" dirty="0">
                <a:solidFill>
                  <a:srgbClr val="FFFFFF"/>
                </a:solidFill>
                <a:latin typeface="Calibri" charset="0"/>
              </a:rPr>
              <a:t>Wave </a:t>
            </a:r>
            <a:r>
              <a:rPr lang="en-US" dirty="0" smtClean="0">
                <a:solidFill>
                  <a:srgbClr val="FFFFFF"/>
                </a:solidFill>
                <a:latin typeface="Calibri" charset="0"/>
              </a:rPr>
              <a:t>buoys </a:t>
            </a:r>
            <a:r>
              <a:rPr lang="en-US" dirty="0">
                <a:solidFill>
                  <a:srgbClr val="FFFFFF"/>
                </a:solidFill>
                <a:latin typeface="Calibri" charset="0"/>
              </a:rPr>
              <a:t>in Cook </a:t>
            </a:r>
            <a:r>
              <a:rPr lang="en-US" dirty="0" smtClean="0">
                <a:solidFill>
                  <a:srgbClr val="FFFFFF"/>
                </a:solidFill>
                <a:latin typeface="Calibri" charset="0"/>
              </a:rPr>
              <a:t>Inlet &amp; Bering Sea</a:t>
            </a:r>
          </a:p>
          <a:p>
            <a:pPr lvl="1">
              <a:buFont typeface="Arial" charset="0"/>
              <a:buChar char="•"/>
              <a:defRPr/>
            </a:pPr>
            <a:r>
              <a:rPr lang="en-US" dirty="0" err="1">
                <a:solidFill>
                  <a:srgbClr val="FFFFFF"/>
                </a:solidFill>
                <a:latin typeface="Calibri" charset="0"/>
              </a:rPr>
              <a:t>Snotel</a:t>
            </a:r>
            <a:r>
              <a:rPr lang="en-US" dirty="0">
                <a:solidFill>
                  <a:srgbClr val="FFFFFF"/>
                </a:solidFill>
                <a:latin typeface="Calibri" charset="0"/>
              </a:rPr>
              <a:t> stations in Prince William </a:t>
            </a:r>
            <a:r>
              <a:rPr lang="en-US" dirty="0" smtClean="0">
                <a:solidFill>
                  <a:srgbClr val="FFFFFF"/>
                </a:solidFill>
                <a:latin typeface="Calibri" charset="0"/>
              </a:rPr>
              <a:t>Sound &amp; CI</a:t>
            </a:r>
          </a:p>
          <a:p>
            <a:pPr lvl="1">
              <a:buFont typeface="Arial" charset="0"/>
              <a:buChar char="•"/>
              <a:defRPr/>
            </a:pPr>
            <a:r>
              <a:rPr lang="en-US" dirty="0" smtClean="0">
                <a:solidFill>
                  <a:srgbClr val="FFFFFF"/>
                </a:solidFill>
                <a:latin typeface="Calibri" charset="0"/>
              </a:rPr>
              <a:t>AIS &amp; weather sites</a:t>
            </a:r>
          </a:p>
          <a:p>
            <a:pPr>
              <a:defRPr/>
            </a:pPr>
            <a:r>
              <a:rPr lang="en-US" sz="2400" dirty="0">
                <a:latin typeface="Calibri" charset="0"/>
              </a:rPr>
              <a:t>Coastal Hazards</a:t>
            </a:r>
          </a:p>
          <a:p>
            <a:pPr lvl="1">
              <a:buFont typeface="Arial" charset="0"/>
              <a:buChar char="•"/>
              <a:defRPr/>
            </a:pPr>
            <a:r>
              <a:rPr lang="en-US" dirty="0">
                <a:solidFill>
                  <a:srgbClr val="FFFFFF"/>
                </a:solidFill>
                <a:latin typeface="Calibri" charset="0"/>
              </a:rPr>
              <a:t>Alaska Harbor Observation </a:t>
            </a:r>
            <a:r>
              <a:rPr lang="en-US" dirty="0" smtClean="0">
                <a:solidFill>
                  <a:srgbClr val="FFFFFF"/>
                </a:solidFill>
                <a:latin typeface="Calibri" charset="0"/>
              </a:rPr>
              <a:t>Network – Kodiak &amp;</a:t>
            </a:r>
          </a:p>
          <a:p>
            <a:pPr lvl="1">
              <a:defRPr/>
            </a:pPr>
            <a:r>
              <a:rPr lang="en-US" dirty="0" smtClean="0">
                <a:solidFill>
                  <a:srgbClr val="FFFFFF"/>
                </a:solidFill>
                <a:latin typeface="Calibri" charset="0"/>
              </a:rPr>
              <a:t>	Seward</a:t>
            </a:r>
          </a:p>
          <a:p>
            <a:pPr lvl="1">
              <a:buFont typeface="Arial" charset="0"/>
              <a:buChar char="•"/>
              <a:defRPr/>
            </a:pPr>
            <a:r>
              <a:rPr lang="en-US" dirty="0" smtClean="0">
                <a:solidFill>
                  <a:srgbClr val="FFFFFF"/>
                </a:solidFill>
                <a:latin typeface="Calibri" charset="0"/>
              </a:rPr>
              <a:t>Sea Ice Atlas</a:t>
            </a:r>
          </a:p>
          <a:p>
            <a:pPr>
              <a:defRPr/>
            </a:pPr>
            <a:r>
              <a:rPr lang="en-US" sz="2400" dirty="0" smtClean="0">
                <a:latin typeface="Calibri" charset="0"/>
              </a:rPr>
              <a:t>Water quality</a:t>
            </a:r>
          </a:p>
          <a:p>
            <a:pPr lvl="1">
              <a:buFont typeface="Arial" charset="0"/>
              <a:buChar char="•"/>
              <a:defRPr/>
            </a:pPr>
            <a:r>
              <a:rPr lang="en-US" dirty="0" smtClean="0">
                <a:solidFill>
                  <a:srgbClr val="FFFFFF"/>
                </a:solidFill>
                <a:latin typeface="Calibri" charset="0"/>
              </a:rPr>
              <a:t>Ocean acidification sensors</a:t>
            </a:r>
          </a:p>
          <a:p>
            <a:pPr lvl="1">
              <a:buFont typeface="Arial" charset="0"/>
              <a:buChar char="•"/>
              <a:defRPr/>
            </a:pPr>
            <a:r>
              <a:rPr lang="en-US" dirty="0" smtClean="0">
                <a:solidFill>
                  <a:srgbClr val="FFFFFF"/>
                </a:solidFill>
                <a:latin typeface="Calibri" charset="0"/>
              </a:rPr>
              <a:t>Sea Ice Atlas</a:t>
            </a:r>
          </a:p>
          <a:p>
            <a:pPr>
              <a:defRPr/>
            </a:pPr>
            <a:r>
              <a:rPr lang="en-US" sz="2400" dirty="0" smtClean="0">
                <a:latin typeface="Calibri" charset="0"/>
              </a:rPr>
              <a:t>Ecosystems, Fisheries </a:t>
            </a:r>
            <a:r>
              <a:rPr lang="en-US" sz="2400" dirty="0">
                <a:latin typeface="Calibri" charset="0"/>
              </a:rPr>
              <a:t>&amp; Climate Trends</a:t>
            </a:r>
          </a:p>
          <a:p>
            <a:pPr lvl="1">
              <a:buFont typeface="Arial" charset="0"/>
              <a:buChar char="•"/>
              <a:defRPr/>
            </a:pPr>
            <a:r>
              <a:rPr lang="en-US" sz="2000" dirty="0">
                <a:solidFill>
                  <a:srgbClr val="FFFFFF"/>
                </a:solidFill>
                <a:latin typeface="Calibri" charset="0"/>
              </a:rPr>
              <a:t>Seward Line (long-term data series)</a:t>
            </a:r>
          </a:p>
          <a:p>
            <a:pPr lvl="1">
              <a:buFont typeface="Arial" charset="0"/>
              <a:buChar char="•"/>
              <a:defRPr/>
            </a:pPr>
            <a:r>
              <a:rPr lang="en-US" sz="2000" dirty="0">
                <a:solidFill>
                  <a:srgbClr val="FFFFFF"/>
                </a:solidFill>
                <a:latin typeface="Calibri" charset="0"/>
              </a:rPr>
              <a:t>Glider for Arctic research</a:t>
            </a:r>
            <a:endParaRPr lang="en-US" sz="2000" dirty="0" smtClean="0">
              <a:solidFill>
                <a:srgbClr val="FFFFFF"/>
              </a:solidFill>
              <a:latin typeface="Calibri" charset="0"/>
            </a:endParaRPr>
          </a:p>
          <a:p>
            <a:pPr lvl="1">
              <a:buFont typeface="Arial" charset="0"/>
              <a:buChar char="•"/>
              <a:defRPr/>
            </a:pPr>
            <a:r>
              <a:rPr lang="en-US" sz="2000" dirty="0" smtClean="0">
                <a:solidFill>
                  <a:srgbClr val="FFFFFF"/>
                </a:solidFill>
                <a:latin typeface="Calibri" charset="0"/>
              </a:rPr>
              <a:t>Distributed Biological Observatory</a:t>
            </a:r>
          </a:p>
          <a:p>
            <a:pPr lvl="1">
              <a:buFont typeface="Arial" charset="0"/>
              <a:buChar char="•"/>
              <a:defRPr/>
            </a:pPr>
            <a:r>
              <a:rPr lang="en-US" sz="2000" dirty="0" smtClean="0">
                <a:solidFill>
                  <a:srgbClr val="FFFFFF"/>
                </a:solidFill>
                <a:latin typeface="Calibri" charset="0"/>
              </a:rPr>
              <a:t>HF radars in Chukchi</a:t>
            </a:r>
          </a:p>
          <a:p>
            <a:pPr lvl="1">
              <a:buFont typeface="Arial" charset="0"/>
              <a:buChar char="•"/>
              <a:defRPr/>
            </a:pPr>
            <a:endParaRPr lang="en-US" dirty="0">
              <a:solidFill>
                <a:srgbClr val="FFFFFF"/>
              </a:solidFill>
              <a:latin typeface="Calibri" charset="0"/>
            </a:endParaRPr>
          </a:p>
        </p:txBody>
      </p:sp>
      <p:pic>
        <p:nvPicPr>
          <p:cNvPr id="28677" name="Picture 1"/>
          <p:cNvPicPr>
            <a:picLocks noChangeAspect="1" noChangeArrowheads="1"/>
          </p:cNvPicPr>
          <p:nvPr/>
        </p:nvPicPr>
        <p:blipFill>
          <a:blip r:embed="rId2" cstate="print"/>
          <a:srcRect/>
          <a:stretch>
            <a:fillRect/>
          </a:stretch>
        </p:blipFill>
        <p:spPr bwMode="auto">
          <a:xfrm>
            <a:off x="5486400" y="3200400"/>
            <a:ext cx="3351213" cy="222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0" y="381000"/>
            <a:ext cx="9144000" cy="1143000"/>
          </a:xfrm>
        </p:spPr>
        <p:txBody>
          <a:bodyPr/>
          <a:lstStyle/>
          <a:p>
            <a:pPr>
              <a:defRPr/>
            </a:pPr>
            <a:r>
              <a:rPr lang="en-US" dirty="0" smtClean="0">
                <a:solidFill>
                  <a:srgbClr val="DCDC00"/>
                </a:solidFill>
              </a:rPr>
              <a:t> 10 year AOOS build out: draft plan </a:t>
            </a:r>
          </a:p>
        </p:txBody>
      </p:sp>
      <p:pic>
        <p:nvPicPr>
          <p:cNvPr id="29699" name="Content Placeholder 4" descr="Nested AOOS buildout figure.jpg"/>
          <p:cNvPicPr>
            <a:picLocks noGrp="1" noChangeAspect="1"/>
          </p:cNvPicPr>
          <p:nvPr>
            <p:ph idx="1"/>
          </p:nvPr>
        </p:nvPicPr>
        <p:blipFill>
          <a:blip r:embed="rId2" cstate="print"/>
          <a:srcRect l="-23935" r="-23935"/>
          <a:stretch>
            <a:fillRect/>
          </a:stretch>
        </p:blipFill>
        <p:spPr>
          <a:xfrm>
            <a:off x="2209800" y="1981200"/>
            <a:ext cx="8229600" cy="4389438"/>
          </a:xfrm>
        </p:spPr>
      </p:pic>
      <p:sp>
        <p:nvSpPr>
          <p:cNvPr id="29701" name="TextBox 5"/>
          <p:cNvSpPr txBox="1">
            <a:spLocks noChangeArrowheads="1"/>
          </p:cNvSpPr>
          <p:nvPr/>
        </p:nvSpPr>
        <p:spPr bwMode="auto">
          <a:xfrm>
            <a:off x="381000" y="1828800"/>
            <a:ext cx="3124200" cy="2031325"/>
          </a:xfrm>
          <a:prstGeom prst="rect">
            <a:avLst/>
          </a:prstGeom>
          <a:noFill/>
          <a:ln w="9525">
            <a:noFill/>
            <a:miter lim="800000"/>
            <a:headEnd/>
            <a:tailEnd/>
          </a:ln>
        </p:spPr>
        <p:txBody>
          <a:bodyPr wrap="square">
            <a:prstTxWarp prst="textNoShape">
              <a:avLst/>
            </a:prstTxWarp>
            <a:spAutoFit/>
          </a:bodyPr>
          <a:lstStyle/>
          <a:p>
            <a:r>
              <a:rPr lang="en-US" dirty="0"/>
              <a:t>4</a:t>
            </a:r>
            <a:r>
              <a:rPr lang="en-US" dirty="0" smtClean="0"/>
              <a:t> </a:t>
            </a:r>
            <a:r>
              <a:rPr lang="en-US" dirty="0"/>
              <a:t>themes:</a:t>
            </a:r>
          </a:p>
          <a:p>
            <a:r>
              <a:rPr lang="en-US" dirty="0"/>
              <a:t>- Marine operations</a:t>
            </a:r>
            <a:endParaRPr lang="en-US" dirty="0" smtClean="0"/>
          </a:p>
          <a:p>
            <a:pPr>
              <a:buFontTx/>
              <a:buChar char="-"/>
            </a:pPr>
            <a:r>
              <a:rPr lang="en-US" dirty="0" smtClean="0"/>
              <a:t>Coastal </a:t>
            </a:r>
            <a:r>
              <a:rPr lang="en-US" dirty="0"/>
              <a:t>Hazards</a:t>
            </a:r>
            <a:endParaRPr lang="en-US" dirty="0" smtClean="0"/>
          </a:p>
          <a:p>
            <a:pPr>
              <a:buFontTx/>
              <a:buChar char="-"/>
            </a:pPr>
            <a:r>
              <a:rPr lang="en-US" dirty="0" smtClean="0"/>
              <a:t>Ecosystems</a:t>
            </a:r>
            <a:r>
              <a:rPr lang="en-US" dirty="0"/>
              <a:t>/fisheries</a:t>
            </a:r>
            <a:r>
              <a:rPr lang="en-US" dirty="0" smtClean="0"/>
              <a:t> </a:t>
            </a:r>
          </a:p>
          <a:p>
            <a:pPr>
              <a:buFontTx/>
              <a:buChar char="-"/>
            </a:pPr>
            <a:r>
              <a:rPr lang="en-US" dirty="0" smtClean="0"/>
              <a:t> Water quality</a:t>
            </a:r>
          </a:p>
          <a:p>
            <a:r>
              <a:rPr lang="en-US" dirty="0" smtClean="0"/>
              <a:t>1 overarching theme:</a:t>
            </a:r>
          </a:p>
          <a:p>
            <a:r>
              <a:rPr lang="en-US" dirty="0" smtClean="0"/>
              <a:t>- Climate variability &amp; trends</a:t>
            </a:r>
            <a:endParaRPr lang="en-US" dirty="0"/>
          </a:p>
        </p:txBody>
      </p:sp>
      <p:sp>
        <p:nvSpPr>
          <p:cNvPr id="29702" name="TextBox 6"/>
          <p:cNvSpPr txBox="1">
            <a:spLocks noChangeArrowheads="1"/>
          </p:cNvSpPr>
          <p:nvPr/>
        </p:nvSpPr>
        <p:spPr bwMode="auto">
          <a:xfrm>
            <a:off x="457200" y="4114800"/>
            <a:ext cx="2895600" cy="1200150"/>
          </a:xfrm>
          <a:prstGeom prst="rect">
            <a:avLst/>
          </a:prstGeom>
          <a:noFill/>
          <a:ln w="9525">
            <a:noFill/>
            <a:miter lim="800000"/>
            <a:headEnd/>
            <a:tailEnd/>
          </a:ln>
        </p:spPr>
        <p:txBody>
          <a:bodyPr>
            <a:prstTxWarp prst="textNoShape">
              <a:avLst/>
            </a:prstTxWarp>
            <a:spAutoFit/>
          </a:bodyPr>
          <a:lstStyle/>
          <a:p>
            <a:r>
              <a:rPr lang="en-US"/>
              <a:t>3 Large Marine            Ecosystems</a:t>
            </a:r>
          </a:p>
          <a:p>
            <a:r>
              <a:rPr lang="en-US"/>
              <a:t>7 Sub-regions</a:t>
            </a:r>
          </a:p>
          <a:p>
            <a:r>
              <a:rPr lang="en-US"/>
              <a:t>15 (or more) Areas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molly\Pictures\ocean_observing_PW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45473" y="177577"/>
            <a:ext cx="9267922" cy="584775"/>
          </a:xfrm>
          <a:prstGeom prst="rect">
            <a:avLst/>
          </a:prstGeom>
        </p:spPr>
        <p:txBody>
          <a:bodyPr wrap="none">
            <a:spAutoFit/>
          </a:bodyPr>
          <a:lstStyle/>
          <a:p>
            <a:r>
              <a:rPr lang="en-US" sz="3200" dirty="0"/>
              <a:t>Lessons from </a:t>
            </a:r>
            <a:r>
              <a:rPr lang="en-US" sz="3200" dirty="0" smtClean="0"/>
              <a:t>the Prince </a:t>
            </a:r>
            <a:r>
              <a:rPr lang="en-US" sz="3200" dirty="0"/>
              <a:t>William </a:t>
            </a:r>
            <a:r>
              <a:rPr lang="en-US" sz="3200" dirty="0" smtClean="0"/>
              <a:t>Sound Demonstration</a:t>
            </a:r>
            <a:endParaRPr lang="en-US" sz="32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6920</TotalTime>
  <Words>1121</Words>
  <Application>Microsoft Office PowerPoint</Application>
  <PresentationFormat>On-screen Show (4:3)</PresentationFormat>
  <Paragraphs>269</Paragraphs>
  <Slides>30</Slides>
  <Notes>15</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30</vt:i4>
      </vt:variant>
    </vt:vector>
  </HeadingPairs>
  <TitlesOfParts>
    <vt:vector size="32" baseType="lpstr">
      <vt:lpstr>Flow</vt:lpstr>
      <vt:lpstr>C:\Users\molly\AppData\Local\MICROS~1\Windows\TEMPOR~1\CONTEN~1.OUT\08WZ8EUY\NW_OBS~1.PDF</vt:lpstr>
      <vt:lpstr>      Alaska Ocean Observing System  </vt:lpstr>
      <vt:lpstr>Who is AOOS?</vt:lpstr>
      <vt:lpstr>Slide 3</vt:lpstr>
      <vt:lpstr>AOOS Founding Board Members</vt:lpstr>
      <vt:lpstr>Slide 5</vt:lpstr>
      <vt:lpstr> Stakeholder driven</vt:lpstr>
      <vt:lpstr>Projects &amp; Programs</vt:lpstr>
      <vt:lpstr> 10 year AOOS build out: draft plan </vt:lpstr>
      <vt:lpstr>Slide 9</vt:lpstr>
      <vt:lpstr>Slide 10</vt:lpstr>
      <vt:lpstr>Slide 11</vt:lpstr>
      <vt:lpstr>Slide 12</vt:lpstr>
      <vt:lpstr>Slide 13</vt:lpstr>
      <vt:lpstr>             AOOS Ocean Portal</vt:lpstr>
      <vt:lpstr>Arctic Research Assets Map</vt:lpstr>
      <vt:lpstr>Real-Time Sensor Map</vt:lpstr>
      <vt:lpstr>Winds</vt:lpstr>
      <vt:lpstr>Water temp</vt:lpstr>
      <vt:lpstr>Slide 19</vt:lpstr>
      <vt:lpstr>Slide 20</vt:lpstr>
      <vt:lpstr>Model Explorer</vt:lpstr>
      <vt:lpstr>Currents</vt:lpstr>
      <vt:lpstr>Currents</vt:lpstr>
      <vt:lpstr>Slide 24</vt:lpstr>
      <vt:lpstr>Slide 25</vt:lpstr>
      <vt:lpstr>Industry/NOAA Data Sharing MOA</vt:lpstr>
      <vt:lpstr>STAMP Project Spatial Tools for Arctic Mapping &amp; Planning</vt:lpstr>
      <vt:lpstr>STAMP: Sea Ice Concentration (Daily Snapshot 1978-Current)</vt:lpstr>
      <vt:lpstr>Conclusions</vt:lpstr>
      <vt:lpstr>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Alaska Ocean  Observing System</dc:title>
  <dc:creator>Carolyn Rosner</dc:creator>
  <cp:lastModifiedBy>Matthew.Forney</cp:lastModifiedBy>
  <cp:revision>342</cp:revision>
  <dcterms:created xsi:type="dcterms:W3CDTF">2012-05-23T18:58:29Z</dcterms:created>
  <dcterms:modified xsi:type="dcterms:W3CDTF">2012-05-23T19:44:13Z</dcterms:modified>
</cp:coreProperties>
</file>